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5083971f9c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5083971f9c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5083971f9c_2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5083971f9c_2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5083971f9c_2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5083971f9c_2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5083971f9c_2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5083971f9c_2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3506e232db9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506e232db9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35083971f9c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35083971f9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ko" sz="1200">
                <a:solidFill>
                  <a:schemeClr val="dk1"/>
                </a:solidFill>
                <a:highlight>
                  <a:schemeClr val="lt1"/>
                </a:highlight>
              </a:rPr>
              <a:t>Mean SHAP value for auc_change: -0.010535)</a:t>
            </a:r>
            <a:endParaRPr sz="1200">
              <a:solidFill>
                <a:schemeClr val="dk1"/>
              </a:solidFill>
              <a:highlight>
                <a:schemeClr val="lt1"/>
              </a:highlight>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35083971f9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35083971f9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35083971f9c_4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35083971f9c_4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3506e232db9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3506e232db9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35083971f9c_3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35083971f9c_3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35083971f9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35083971f9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35083971f9c_3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35083971f9c_3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35083971f9c_3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35083971f9c_3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3506fc0d96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3506fc0d96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Anecdotally i will never forget the long string of data where SpO2 values (95,98,96) were mistakenly placed in the FiO2 column!! Tim</a:t>
            </a:r>
            <a:br>
              <a:rPr lang="ko"/>
            </a:br>
            <a:endParaRPr/>
          </a:p>
          <a:p>
            <a:pPr indent="0" lvl="0" marL="0" rtl="0" algn="l">
              <a:spcBef>
                <a:spcPts val="0"/>
              </a:spcBef>
              <a:spcAft>
                <a:spcPts val="0"/>
              </a:spcAft>
              <a:buClr>
                <a:schemeClr val="dk1"/>
              </a:buClr>
              <a:buSzPts val="1100"/>
              <a:buFont typeface="Arial"/>
              <a:buNone/>
            </a:pPr>
            <a:r>
              <a:rPr lang="ko">
                <a:solidFill>
                  <a:schemeClr val="dk1"/>
                </a:solidFill>
              </a:rPr>
              <a:t>Our model is not perfect and we have addressed the limitations in a later slide. We do see practical application for our hypothesis and have outlined steps to improve it in the future.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3506fc0d96b_3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506fc0d96b_3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508065440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508065440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Anecdotally i will never forget the long string of data where SpO2 values (95,98,96) were mistakenly placed in the FiO2 column!! Tim</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35083971f9c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35083971f9c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As outlined by Dr Chris, who was one of the speakers at the symposium on Friday, we wanted to start with the what the problem is and what impact we this having on the clinical workflow. So keeping that in mind ….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3506fc0d96b_3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506fc0d96b_3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There is limited data on how well RBCs do their jobs - absorbing O2 in the lung and delivering it to the body - but limited series like this one illustrate one reason why RBC transfusions may bring little benefit in ICU patients,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506e232db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3506e232d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35083971f9c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35083971f9c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There is limited data on how well RBCs do their jobs - absorbing O2 in the lung and delivering it to the body - but limited series like this one illustrate one reason why RBC transfusions may bring little benefit in ICU patients,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506e232db9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3506e232db9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3506e232db9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3506e232db9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3506e232db9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3506e232db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No O2 device, no ventilator  -&gt; considered as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ko"/>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4.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3.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7.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6.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physionet.org/content/eicu-crd/2.0/"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184025" y="735875"/>
            <a:ext cx="8887200" cy="217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t/>
            </a:r>
            <a:endParaRPr sz="4180"/>
          </a:p>
          <a:p>
            <a:pPr indent="0" lvl="0" marL="0" rtl="0" algn="ctr">
              <a:spcBef>
                <a:spcPts val="0"/>
              </a:spcBef>
              <a:spcAft>
                <a:spcPts val="0"/>
              </a:spcAft>
              <a:buSzPts val="990"/>
              <a:buNone/>
            </a:pPr>
            <a:r>
              <a:rPr lang="ko" sz="4180"/>
              <a:t>Relationship Between </a:t>
            </a:r>
            <a:endParaRPr sz="4180"/>
          </a:p>
          <a:p>
            <a:pPr indent="0" lvl="0" marL="0" rtl="0" algn="ctr">
              <a:spcBef>
                <a:spcPts val="0"/>
              </a:spcBef>
              <a:spcAft>
                <a:spcPts val="0"/>
              </a:spcAft>
              <a:buSzPts val="990"/>
              <a:buNone/>
            </a:pPr>
            <a:r>
              <a:rPr lang="ko" sz="4180"/>
              <a:t>Oxygenation Changes after </a:t>
            </a:r>
            <a:endParaRPr sz="4180"/>
          </a:p>
          <a:p>
            <a:pPr indent="0" lvl="0" marL="0" rtl="0" algn="ctr">
              <a:spcBef>
                <a:spcPts val="0"/>
              </a:spcBef>
              <a:spcAft>
                <a:spcPts val="0"/>
              </a:spcAft>
              <a:buSzPts val="990"/>
              <a:buNone/>
            </a:pPr>
            <a:r>
              <a:rPr b="1" lang="ko" sz="4180">
                <a:solidFill>
                  <a:srgbClr val="980000"/>
                </a:solidFill>
              </a:rPr>
              <a:t>RBC</a:t>
            </a:r>
            <a:r>
              <a:rPr lang="ko" sz="4180"/>
              <a:t> </a:t>
            </a:r>
            <a:r>
              <a:rPr b="1" lang="ko" sz="4180">
                <a:solidFill>
                  <a:srgbClr val="980000"/>
                </a:solidFill>
              </a:rPr>
              <a:t>Transfusion</a:t>
            </a:r>
            <a:r>
              <a:rPr lang="ko" sz="4180"/>
              <a:t> and ICU Mortality</a:t>
            </a:r>
            <a:endParaRPr sz="4180"/>
          </a:p>
        </p:txBody>
      </p:sp>
      <p:sp>
        <p:nvSpPr>
          <p:cNvPr id="55" name="Google Shape;55;p13"/>
          <p:cNvSpPr txBox="1"/>
          <p:nvPr>
            <p:ph idx="1" type="subTitle"/>
          </p:nvPr>
        </p:nvSpPr>
        <p:spPr>
          <a:xfrm>
            <a:off x="311700" y="3196000"/>
            <a:ext cx="8520600" cy="1713000"/>
          </a:xfrm>
          <a:prstGeom prst="rect">
            <a:avLst/>
          </a:prstGeom>
        </p:spPr>
        <p:txBody>
          <a:bodyPr anchorCtr="0" anchor="t" bIns="91425" lIns="91425" spcFirstLastPara="1" rIns="91425" wrap="square" tIns="91425">
            <a:normAutofit/>
          </a:bodyPr>
          <a:lstStyle/>
          <a:p>
            <a:pPr indent="0" lvl="0" marL="0" rtl="0" algn="ctr">
              <a:lnSpc>
                <a:spcPct val="90000"/>
              </a:lnSpc>
              <a:spcBef>
                <a:spcPts val="0"/>
              </a:spcBef>
              <a:spcAft>
                <a:spcPts val="0"/>
              </a:spcAft>
              <a:buSzPts val="1018"/>
              <a:buNone/>
            </a:pPr>
            <a:r>
              <a:rPr b="1" i="1" lang="ko" sz="2790" u="sng">
                <a:solidFill>
                  <a:srgbClr val="980000"/>
                </a:solidFill>
              </a:rPr>
              <a:t>SpO2</a:t>
            </a:r>
            <a:r>
              <a:rPr b="1" i="1" lang="ko" sz="2790">
                <a:solidFill>
                  <a:srgbClr val="980000"/>
                </a:solidFill>
              </a:rPr>
              <a:t>ial fo</a:t>
            </a:r>
            <a:r>
              <a:rPr b="1" i="1" lang="ko" sz="2790" u="sng">
                <a:solidFill>
                  <a:srgbClr val="980000"/>
                </a:solidFill>
              </a:rPr>
              <a:t>RC</a:t>
            </a:r>
            <a:r>
              <a:rPr b="1" i="1" lang="ko" sz="2790">
                <a:solidFill>
                  <a:srgbClr val="980000"/>
                </a:solidFill>
              </a:rPr>
              <a:t>es</a:t>
            </a:r>
            <a:r>
              <a:rPr lang="ko" sz="2790">
                <a:solidFill>
                  <a:srgbClr val="980000"/>
                </a:solidFill>
              </a:rPr>
              <a:t> aka Team 4</a:t>
            </a:r>
            <a:endParaRPr sz="2790">
              <a:solidFill>
                <a:srgbClr val="980000"/>
              </a:solidFill>
            </a:endParaRPr>
          </a:p>
          <a:p>
            <a:pPr indent="0" lvl="0" marL="0" rtl="0" algn="ctr">
              <a:lnSpc>
                <a:spcPct val="90000"/>
              </a:lnSpc>
              <a:spcBef>
                <a:spcPts val="0"/>
              </a:spcBef>
              <a:spcAft>
                <a:spcPts val="0"/>
              </a:spcAft>
              <a:buSzPts val="1018"/>
              <a:buNone/>
            </a:pPr>
            <a:r>
              <a:t/>
            </a:r>
            <a:endParaRPr sz="2490"/>
          </a:p>
          <a:p>
            <a:pPr indent="0" lvl="0" marL="0" rtl="0" algn="l">
              <a:lnSpc>
                <a:spcPct val="105000"/>
              </a:lnSpc>
              <a:spcBef>
                <a:spcPts val="0"/>
              </a:spcBef>
              <a:spcAft>
                <a:spcPts val="0"/>
              </a:spcAft>
              <a:buClr>
                <a:schemeClr val="dk1"/>
              </a:buClr>
              <a:buSzPts val="1018"/>
              <a:buFont typeface="Arial"/>
              <a:buNone/>
            </a:pPr>
            <a:r>
              <a:rPr b="1" lang="ko" sz="2317">
                <a:solidFill>
                  <a:srgbClr val="191919"/>
                </a:solidFill>
              </a:rPr>
              <a:t>   Apoorvi Mitta</a:t>
            </a:r>
            <a:r>
              <a:rPr b="1" lang="ko" sz="2317">
                <a:solidFill>
                  <a:srgbClr val="191919"/>
                </a:solidFill>
              </a:rPr>
              <a:t>l, Ahram Han, Tim McMahon, Somin Sang </a:t>
            </a:r>
            <a:endParaRPr b="1" sz="2317">
              <a:solidFill>
                <a:srgbClr val="191919"/>
              </a:solidFill>
            </a:endParaRPr>
          </a:p>
          <a:p>
            <a:pPr indent="0" lvl="0" marL="0" rtl="0" algn="l">
              <a:lnSpc>
                <a:spcPct val="90000"/>
              </a:lnSpc>
              <a:spcBef>
                <a:spcPts val="0"/>
              </a:spcBef>
              <a:spcAft>
                <a:spcPts val="0"/>
              </a:spcAft>
              <a:buSzPts val="1018"/>
              <a:buNone/>
            </a:pPr>
            <a:r>
              <a:t/>
            </a:r>
            <a:endParaRPr sz="249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2"/>
          <p:cNvSpPr/>
          <p:nvPr/>
        </p:nvSpPr>
        <p:spPr>
          <a:xfrm>
            <a:off x="1409575" y="335600"/>
            <a:ext cx="6437400" cy="467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Extracted 20,100 patient records from “intake &amp; output → </a:t>
            </a:r>
            <a:r>
              <a:rPr b="1" lang="ko">
                <a:solidFill>
                  <a:srgbClr val="980000"/>
                </a:solidFill>
              </a:rPr>
              <a:t>RBC transfusion</a:t>
            </a:r>
            <a:r>
              <a:rPr lang="ko"/>
              <a:t>”</a:t>
            </a:r>
            <a:endParaRPr/>
          </a:p>
        </p:txBody>
      </p:sp>
      <p:sp>
        <p:nvSpPr>
          <p:cNvPr id="130" name="Google Shape;130;p22"/>
          <p:cNvSpPr/>
          <p:nvPr/>
        </p:nvSpPr>
        <p:spPr>
          <a:xfrm>
            <a:off x="3517950" y="4738775"/>
            <a:ext cx="2108100" cy="328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2900 patients </a:t>
            </a:r>
            <a:endParaRPr/>
          </a:p>
        </p:txBody>
      </p:sp>
      <p:sp>
        <p:nvSpPr>
          <p:cNvPr id="131" name="Google Shape;131;p22"/>
          <p:cNvSpPr/>
          <p:nvPr/>
        </p:nvSpPr>
        <p:spPr>
          <a:xfrm>
            <a:off x="1353300" y="1236213"/>
            <a:ext cx="6437400" cy="467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ko"/>
              <a:t>For patients that received multiple transfusion, kept only the </a:t>
            </a:r>
            <a:r>
              <a:rPr b="1" lang="ko"/>
              <a:t>1st </a:t>
            </a:r>
            <a:r>
              <a:rPr lang="ko"/>
              <a:t>transfusion event as long as it was more than 12 hours away from the </a:t>
            </a:r>
            <a:r>
              <a:rPr b="1" lang="ko"/>
              <a:t>2nd </a:t>
            </a:r>
            <a:r>
              <a:rPr lang="ko"/>
              <a:t>transfusion</a:t>
            </a:r>
            <a:endParaRPr/>
          </a:p>
        </p:txBody>
      </p:sp>
      <p:sp>
        <p:nvSpPr>
          <p:cNvPr id="132" name="Google Shape;132;p22"/>
          <p:cNvSpPr/>
          <p:nvPr/>
        </p:nvSpPr>
        <p:spPr>
          <a:xfrm>
            <a:off x="2923050" y="1893050"/>
            <a:ext cx="3297900" cy="467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Excluded patients that received dialysis</a:t>
            </a:r>
            <a:endParaRPr/>
          </a:p>
        </p:txBody>
      </p:sp>
      <p:sp>
        <p:nvSpPr>
          <p:cNvPr id="133" name="Google Shape;133;p22"/>
          <p:cNvSpPr/>
          <p:nvPr/>
        </p:nvSpPr>
        <p:spPr>
          <a:xfrm>
            <a:off x="1575275" y="2671775"/>
            <a:ext cx="6437400" cy="467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Excluded patients that received RBC transfusion before ICU admission</a:t>
            </a:r>
            <a:endParaRPr/>
          </a:p>
        </p:txBody>
      </p:sp>
      <p:sp>
        <p:nvSpPr>
          <p:cNvPr id="134" name="Google Shape;134;p22"/>
          <p:cNvSpPr/>
          <p:nvPr/>
        </p:nvSpPr>
        <p:spPr>
          <a:xfrm>
            <a:off x="1353300" y="3450488"/>
            <a:ext cx="6437400" cy="467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Excluded patients for whom not SpO2 and FiO2 data was not available</a:t>
            </a:r>
            <a:endParaRPr/>
          </a:p>
        </p:txBody>
      </p:sp>
      <p:sp>
        <p:nvSpPr>
          <p:cNvPr id="135" name="Google Shape;135;p22"/>
          <p:cNvSpPr/>
          <p:nvPr/>
        </p:nvSpPr>
        <p:spPr>
          <a:xfrm>
            <a:off x="1409575" y="4034825"/>
            <a:ext cx="6437400" cy="467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Excluded patients with a null hospital discharge status </a:t>
            </a:r>
            <a:endParaRPr/>
          </a:p>
        </p:txBody>
      </p:sp>
      <p:sp>
        <p:nvSpPr>
          <p:cNvPr id="136" name="Google Shape;136;p22"/>
          <p:cNvSpPr/>
          <p:nvPr/>
        </p:nvSpPr>
        <p:spPr>
          <a:xfrm>
            <a:off x="4508725" y="855813"/>
            <a:ext cx="239100" cy="327300"/>
          </a:xfrm>
          <a:prstGeom prst="downArrow">
            <a:avLst>
              <a:gd fmla="val 50000" name="adj1"/>
              <a:gd fmla="val 50000" name="adj2"/>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7" name="Google Shape;137;p22"/>
          <p:cNvSpPr/>
          <p:nvPr/>
        </p:nvSpPr>
        <p:spPr>
          <a:xfrm>
            <a:off x="4508725" y="1573575"/>
            <a:ext cx="239100" cy="327300"/>
          </a:xfrm>
          <a:prstGeom prst="downArrow">
            <a:avLst>
              <a:gd fmla="val 50000" name="adj1"/>
              <a:gd fmla="val 50000" name="adj2"/>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8" name="Google Shape;138;p22"/>
          <p:cNvSpPr/>
          <p:nvPr/>
        </p:nvSpPr>
        <p:spPr>
          <a:xfrm flipH="1">
            <a:off x="4508725" y="2291325"/>
            <a:ext cx="239100" cy="327300"/>
          </a:xfrm>
          <a:prstGeom prst="downArrow">
            <a:avLst>
              <a:gd fmla="val 50000" name="adj1"/>
              <a:gd fmla="val 50000" name="adj2"/>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9" name="Google Shape;139;p22"/>
          <p:cNvSpPr/>
          <p:nvPr/>
        </p:nvSpPr>
        <p:spPr>
          <a:xfrm flipH="1">
            <a:off x="4508725" y="3163075"/>
            <a:ext cx="239100" cy="327300"/>
          </a:xfrm>
          <a:prstGeom prst="downArrow">
            <a:avLst>
              <a:gd fmla="val 50000" name="adj1"/>
              <a:gd fmla="val 50000" name="adj2"/>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0" name="Google Shape;140;p22"/>
          <p:cNvSpPr/>
          <p:nvPr/>
        </p:nvSpPr>
        <p:spPr>
          <a:xfrm flipH="1">
            <a:off x="4452450" y="3832150"/>
            <a:ext cx="239100" cy="327300"/>
          </a:xfrm>
          <a:prstGeom prst="downArrow">
            <a:avLst>
              <a:gd fmla="val 50000" name="adj1"/>
              <a:gd fmla="val 50000" name="adj2"/>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1" name="Google Shape;141;p22"/>
          <p:cNvSpPr/>
          <p:nvPr/>
        </p:nvSpPr>
        <p:spPr>
          <a:xfrm flipH="1">
            <a:off x="4452450" y="4411475"/>
            <a:ext cx="239100" cy="327300"/>
          </a:xfrm>
          <a:prstGeom prst="downArrow">
            <a:avLst>
              <a:gd fmla="val 50000" name="adj1"/>
              <a:gd fmla="val 50000" name="adj2"/>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id="146" name="Google Shape;146;p23"/>
          <p:cNvPicPr preferRelativeResize="0"/>
          <p:nvPr/>
        </p:nvPicPr>
        <p:blipFill>
          <a:blip r:embed="rId3">
            <a:alphaModFix/>
          </a:blip>
          <a:stretch>
            <a:fillRect/>
          </a:stretch>
        </p:blipFill>
        <p:spPr>
          <a:xfrm>
            <a:off x="301900" y="152400"/>
            <a:ext cx="8456070" cy="4838699"/>
          </a:xfrm>
          <a:prstGeom prst="rect">
            <a:avLst/>
          </a:prstGeom>
          <a:noFill/>
          <a:ln>
            <a:noFill/>
          </a:ln>
        </p:spPr>
      </p:pic>
      <p:sp>
        <p:nvSpPr>
          <p:cNvPr id="147" name="Google Shape;147;p23"/>
          <p:cNvSpPr txBox="1"/>
          <p:nvPr/>
        </p:nvSpPr>
        <p:spPr>
          <a:xfrm>
            <a:off x="256500" y="152400"/>
            <a:ext cx="53763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 sz="2300">
                <a:solidFill>
                  <a:schemeClr val="dk1"/>
                </a:solidFill>
              </a:rPr>
              <a:t>Baseline characteristics</a:t>
            </a:r>
            <a:endParaRPr b="1" sz="23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4"/>
          <p:cNvSpPr txBox="1"/>
          <p:nvPr/>
        </p:nvSpPr>
        <p:spPr>
          <a:xfrm>
            <a:off x="259525" y="176200"/>
            <a:ext cx="53763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 sz="2300">
                <a:solidFill>
                  <a:schemeClr val="dk1"/>
                </a:solidFill>
              </a:rPr>
              <a:t>SpO2/FiO2 change post-transfusion</a:t>
            </a:r>
            <a:endParaRPr b="1" sz="2300">
              <a:solidFill>
                <a:schemeClr val="dk1"/>
              </a:solidFill>
            </a:endParaRPr>
          </a:p>
        </p:txBody>
      </p:sp>
      <p:pic>
        <p:nvPicPr>
          <p:cNvPr id="153" name="Google Shape;153;p24"/>
          <p:cNvPicPr preferRelativeResize="0"/>
          <p:nvPr/>
        </p:nvPicPr>
        <p:blipFill>
          <a:blip r:embed="rId3">
            <a:alphaModFix/>
          </a:blip>
          <a:stretch>
            <a:fillRect/>
          </a:stretch>
        </p:blipFill>
        <p:spPr>
          <a:xfrm>
            <a:off x="1209850" y="765900"/>
            <a:ext cx="7001618" cy="4123701"/>
          </a:xfrm>
          <a:prstGeom prst="rect">
            <a:avLst/>
          </a:prstGeom>
          <a:noFill/>
          <a:ln>
            <a:noFill/>
          </a:ln>
        </p:spPr>
      </p:pic>
      <p:sp>
        <p:nvSpPr>
          <p:cNvPr id="154" name="Google Shape;154;p24"/>
          <p:cNvSpPr txBox="1"/>
          <p:nvPr/>
        </p:nvSpPr>
        <p:spPr>
          <a:xfrm>
            <a:off x="1385575" y="2916000"/>
            <a:ext cx="12231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1900">
                <a:solidFill>
                  <a:srgbClr val="1F1F1F"/>
                </a:solidFill>
                <a:highlight>
                  <a:srgbClr val="FFFFFF"/>
                </a:highlight>
              </a:rPr>
              <a:t>Δ</a:t>
            </a:r>
            <a:r>
              <a:rPr lang="ko" sz="1800">
                <a:solidFill>
                  <a:schemeClr val="dk1"/>
                </a:solidFill>
              </a:rPr>
              <a:t>SpO2 </a:t>
            </a:r>
            <a:endParaRPr sz="900"/>
          </a:p>
        </p:txBody>
      </p:sp>
      <p:sp>
        <p:nvSpPr>
          <p:cNvPr id="155" name="Google Shape;155;p24"/>
          <p:cNvSpPr txBox="1"/>
          <p:nvPr/>
        </p:nvSpPr>
        <p:spPr>
          <a:xfrm>
            <a:off x="5158250" y="2916000"/>
            <a:ext cx="20421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1900">
                <a:solidFill>
                  <a:srgbClr val="1F1F1F"/>
                </a:solidFill>
                <a:highlight>
                  <a:srgbClr val="FFFFFF"/>
                </a:highlight>
              </a:rPr>
              <a:t>Δ</a:t>
            </a:r>
            <a:r>
              <a:rPr lang="ko" sz="1800">
                <a:solidFill>
                  <a:schemeClr val="dk1"/>
                </a:solidFill>
              </a:rPr>
              <a:t>SpO2/FiO2</a:t>
            </a:r>
            <a:endParaRPr sz="9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5"/>
          <p:cNvSpPr txBox="1"/>
          <p:nvPr/>
        </p:nvSpPr>
        <p:spPr>
          <a:xfrm>
            <a:off x="259525" y="176200"/>
            <a:ext cx="8657100" cy="1215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 sz="2200">
                <a:solidFill>
                  <a:schemeClr val="dk1"/>
                </a:solidFill>
              </a:rPr>
              <a:t>Who had oxygenation worsen after transfusion?</a:t>
            </a:r>
            <a:endParaRPr b="1" sz="500">
              <a:solidFill>
                <a:schemeClr val="dk1"/>
              </a:solidFill>
            </a:endParaRPr>
          </a:p>
          <a:p>
            <a:pPr indent="0" lvl="0" marL="0" rtl="0" algn="l">
              <a:spcBef>
                <a:spcPts val="0"/>
              </a:spcBef>
              <a:spcAft>
                <a:spcPts val="0"/>
              </a:spcAft>
              <a:buNone/>
            </a:pPr>
            <a:r>
              <a:rPr b="1" lang="ko" sz="2200">
                <a:solidFill>
                  <a:schemeClr val="dk1"/>
                </a:solidFill>
              </a:rPr>
              <a:t>   </a:t>
            </a:r>
            <a:r>
              <a:rPr lang="ko" sz="2200">
                <a:solidFill>
                  <a:schemeClr val="dk1"/>
                </a:solidFill>
              </a:rPr>
              <a:t>                </a:t>
            </a:r>
            <a:r>
              <a:rPr lang="ko" sz="1900">
                <a:solidFill>
                  <a:schemeClr val="dk1"/>
                </a:solidFill>
              </a:rPr>
              <a:t>(escalation of O2 device or &gt;5% decrease of SpO2/FiO2 in 12hr)</a:t>
            </a:r>
            <a:endParaRPr sz="1900">
              <a:solidFill>
                <a:schemeClr val="dk1"/>
              </a:solidFill>
            </a:endParaRPr>
          </a:p>
          <a:p>
            <a:pPr indent="0" lvl="0" marL="0" rtl="0" algn="l">
              <a:spcBef>
                <a:spcPts val="0"/>
              </a:spcBef>
              <a:spcAft>
                <a:spcPts val="0"/>
              </a:spcAft>
              <a:buNone/>
            </a:pPr>
            <a:r>
              <a:rPr b="1" lang="ko" sz="2300">
                <a:solidFill>
                  <a:schemeClr val="dk1"/>
                </a:solidFill>
              </a:rPr>
              <a:t> </a:t>
            </a:r>
            <a:endParaRPr b="1" sz="2300">
              <a:solidFill>
                <a:schemeClr val="dk1"/>
              </a:solidFill>
            </a:endParaRPr>
          </a:p>
        </p:txBody>
      </p:sp>
      <p:pic>
        <p:nvPicPr>
          <p:cNvPr id="161" name="Google Shape;161;p25"/>
          <p:cNvPicPr preferRelativeResize="0"/>
          <p:nvPr/>
        </p:nvPicPr>
        <p:blipFill>
          <a:blip r:embed="rId3">
            <a:alphaModFix/>
          </a:blip>
          <a:stretch>
            <a:fillRect/>
          </a:stretch>
        </p:blipFill>
        <p:spPr>
          <a:xfrm>
            <a:off x="530350" y="1113600"/>
            <a:ext cx="8083299" cy="38303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6"/>
          <p:cNvSpPr/>
          <p:nvPr/>
        </p:nvSpPr>
        <p:spPr>
          <a:xfrm>
            <a:off x="406650" y="905950"/>
            <a:ext cx="8245200" cy="1546500"/>
          </a:xfrm>
          <a:prstGeom prst="rect">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7" name="Google Shape;167;p26"/>
          <p:cNvSpPr txBox="1"/>
          <p:nvPr>
            <p:ph type="title"/>
          </p:nvPr>
        </p:nvSpPr>
        <p:spPr>
          <a:xfrm>
            <a:off x="268950" y="1338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ko"/>
              <a:t>Analysis Approach</a:t>
            </a:r>
            <a:endParaRPr b="1"/>
          </a:p>
        </p:txBody>
      </p:sp>
      <p:sp>
        <p:nvSpPr>
          <p:cNvPr id="168" name="Google Shape;168;p26"/>
          <p:cNvSpPr txBox="1"/>
          <p:nvPr>
            <p:ph idx="1" type="body"/>
          </p:nvPr>
        </p:nvSpPr>
        <p:spPr>
          <a:xfrm>
            <a:off x="4510725" y="3485100"/>
            <a:ext cx="4389600" cy="1546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1900">
                <a:solidFill>
                  <a:schemeClr val="accent1"/>
                </a:solidFill>
              </a:rPr>
              <a:t>Logistic Regression for Mortality </a:t>
            </a:r>
            <a:endParaRPr sz="1900">
              <a:solidFill>
                <a:schemeClr val="accent1"/>
              </a:solidFill>
            </a:endParaRPr>
          </a:p>
          <a:p>
            <a:pPr indent="0" lvl="0" marL="0" rtl="0" algn="l">
              <a:spcBef>
                <a:spcPts val="1200"/>
              </a:spcBef>
              <a:spcAft>
                <a:spcPts val="1200"/>
              </a:spcAft>
              <a:buNone/>
            </a:pPr>
            <a:r>
              <a:rPr lang="ko" sz="1900">
                <a:solidFill>
                  <a:schemeClr val="accent1"/>
                </a:solidFill>
              </a:rPr>
              <a:t>Negative Binomial Regression for LOS</a:t>
            </a:r>
            <a:endParaRPr sz="1900">
              <a:solidFill>
                <a:schemeClr val="accent1"/>
              </a:solidFill>
            </a:endParaRPr>
          </a:p>
        </p:txBody>
      </p:sp>
      <p:sp>
        <p:nvSpPr>
          <p:cNvPr id="169" name="Google Shape;169;p26"/>
          <p:cNvSpPr txBox="1"/>
          <p:nvPr>
            <p:ph idx="1" type="body"/>
          </p:nvPr>
        </p:nvSpPr>
        <p:spPr>
          <a:xfrm>
            <a:off x="618375" y="3428400"/>
            <a:ext cx="2325600" cy="1077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ko" sz="2100">
                <a:solidFill>
                  <a:srgbClr val="980000"/>
                </a:solidFill>
              </a:rPr>
              <a:t>Xgboost </a:t>
            </a:r>
            <a:endParaRPr b="1" sz="2100">
              <a:solidFill>
                <a:srgbClr val="980000"/>
              </a:solidFill>
            </a:endParaRPr>
          </a:p>
        </p:txBody>
      </p:sp>
      <p:sp>
        <p:nvSpPr>
          <p:cNvPr id="170" name="Google Shape;170;p26"/>
          <p:cNvSpPr txBox="1"/>
          <p:nvPr>
            <p:ph idx="1" type="body"/>
          </p:nvPr>
        </p:nvSpPr>
        <p:spPr>
          <a:xfrm>
            <a:off x="2887275" y="3223625"/>
            <a:ext cx="1260900" cy="1328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ko" sz="3800">
                <a:solidFill>
                  <a:srgbClr val="9900FF"/>
                </a:solidFill>
              </a:rPr>
              <a:t>VS</a:t>
            </a:r>
            <a:endParaRPr b="1" sz="3800">
              <a:solidFill>
                <a:srgbClr val="9900FF"/>
              </a:solidFill>
            </a:endParaRPr>
          </a:p>
        </p:txBody>
      </p:sp>
      <p:sp>
        <p:nvSpPr>
          <p:cNvPr id="171" name="Google Shape;171;p26"/>
          <p:cNvSpPr txBox="1"/>
          <p:nvPr/>
        </p:nvSpPr>
        <p:spPr>
          <a:xfrm>
            <a:off x="3519700" y="2651825"/>
            <a:ext cx="5532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accent1"/>
              </a:solidFill>
            </a:endParaRPr>
          </a:p>
        </p:txBody>
      </p:sp>
      <p:sp>
        <p:nvSpPr>
          <p:cNvPr id="172" name="Google Shape;172;p26"/>
          <p:cNvSpPr txBox="1"/>
          <p:nvPr/>
        </p:nvSpPr>
        <p:spPr>
          <a:xfrm>
            <a:off x="655125" y="1032700"/>
            <a:ext cx="77700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1900">
                <a:solidFill>
                  <a:srgbClr val="434343"/>
                </a:solidFill>
              </a:rPr>
              <a:t>P</a:t>
            </a:r>
            <a:r>
              <a:rPr lang="ko" sz="1900">
                <a:solidFill>
                  <a:srgbClr val="434343"/>
                </a:solidFill>
              </a:rPr>
              <a:t>rimary Outcomes:</a:t>
            </a:r>
            <a:r>
              <a:rPr lang="ko" sz="1900">
                <a:solidFill>
                  <a:schemeClr val="lt2"/>
                </a:solidFill>
              </a:rPr>
              <a:t> </a:t>
            </a:r>
            <a:endParaRPr sz="1900">
              <a:solidFill>
                <a:schemeClr val="lt2"/>
              </a:solidFill>
            </a:endParaRPr>
          </a:p>
          <a:p>
            <a:pPr indent="0" lvl="0" marL="0" rtl="0" algn="l">
              <a:spcBef>
                <a:spcPts val="0"/>
              </a:spcBef>
              <a:spcAft>
                <a:spcPts val="0"/>
              </a:spcAft>
              <a:buNone/>
            </a:pPr>
            <a:r>
              <a:t/>
            </a:r>
            <a:endParaRPr sz="700">
              <a:solidFill>
                <a:schemeClr val="lt2"/>
              </a:solidFill>
            </a:endParaRPr>
          </a:p>
          <a:p>
            <a:pPr indent="0" lvl="0" marL="457200" rtl="0" algn="l">
              <a:spcBef>
                <a:spcPts val="0"/>
              </a:spcBef>
              <a:spcAft>
                <a:spcPts val="0"/>
              </a:spcAft>
              <a:buNone/>
            </a:pPr>
            <a:r>
              <a:rPr b="1" lang="ko" sz="2300"/>
              <a:t>Mortality (Alive vs. Dead)</a:t>
            </a:r>
            <a:endParaRPr b="1" sz="2300"/>
          </a:p>
          <a:p>
            <a:pPr indent="0" lvl="0" marL="457200" rtl="0" algn="l">
              <a:spcBef>
                <a:spcPts val="0"/>
              </a:spcBef>
              <a:spcAft>
                <a:spcPts val="0"/>
              </a:spcAft>
              <a:buNone/>
            </a:pPr>
            <a:r>
              <a:rPr b="1" lang="ko" sz="2300"/>
              <a:t>Length of Stay (minutes, positive integer count)</a:t>
            </a:r>
            <a:endParaRPr b="1" sz="2300"/>
          </a:p>
        </p:txBody>
      </p:sp>
      <p:sp>
        <p:nvSpPr>
          <p:cNvPr id="173" name="Google Shape;173;p26"/>
          <p:cNvSpPr txBox="1"/>
          <p:nvPr/>
        </p:nvSpPr>
        <p:spPr>
          <a:xfrm>
            <a:off x="5519888" y="2893450"/>
            <a:ext cx="2211900" cy="477000"/>
          </a:xfrm>
          <a:prstGeom prst="rect">
            <a:avLst/>
          </a:prstGeom>
          <a:solidFill>
            <a:schemeClr val="lt1"/>
          </a:solid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ko" sz="1900">
                <a:solidFill>
                  <a:schemeClr val="accent1"/>
                </a:solidFill>
              </a:rPr>
              <a:t>TRADITIONAL</a:t>
            </a:r>
            <a:endParaRPr sz="1900">
              <a:solidFill>
                <a:schemeClr val="accen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7"/>
          <p:cNvSpPr txBox="1"/>
          <p:nvPr>
            <p:ph type="title"/>
          </p:nvPr>
        </p:nvSpPr>
        <p:spPr>
          <a:xfrm>
            <a:off x="311700" y="236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ko">
                <a:solidFill>
                  <a:srgbClr val="FF0000"/>
                </a:solidFill>
              </a:rPr>
              <a:t>XGBoost</a:t>
            </a:r>
            <a:r>
              <a:rPr b="1" lang="ko"/>
              <a:t> (ML) </a:t>
            </a:r>
            <a:r>
              <a:rPr b="1" lang="ko"/>
              <a:t>Result: In-hospital mortality</a:t>
            </a:r>
            <a:endParaRPr b="1"/>
          </a:p>
        </p:txBody>
      </p:sp>
      <p:sp>
        <p:nvSpPr>
          <p:cNvPr id="179" name="Google Shape;179;p27"/>
          <p:cNvSpPr txBox="1"/>
          <p:nvPr>
            <p:ph idx="1" type="body"/>
          </p:nvPr>
        </p:nvSpPr>
        <p:spPr>
          <a:xfrm>
            <a:off x="113250" y="808775"/>
            <a:ext cx="4896300" cy="6702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1000"/>
              </a:spcBef>
              <a:spcAft>
                <a:spcPts val="0"/>
              </a:spcAft>
              <a:buSzPts val="1400"/>
              <a:buChar char="●"/>
            </a:pPr>
            <a:r>
              <a:rPr lang="ko" sz="1400">
                <a:solidFill>
                  <a:schemeClr val="accent2"/>
                </a:solidFill>
              </a:rPr>
              <a:t>log [LOS] to account for skewness</a:t>
            </a:r>
            <a:endParaRPr sz="1400">
              <a:solidFill>
                <a:schemeClr val="accent2"/>
              </a:solidFill>
            </a:endParaRPr>
          </a:p>
          <a:p>
            <a:pPr indent="-317500" lvl="0" marL="457200" rtl="0" algn="l">
              <a:lnSpc>
                <a:spcPct val="100000"/>
              </a:lnSpc>
              <a:spcBef>
                <a:spcPts val="0"/>
              </a:spcBef>
              <a:spcAft>
                <a:spcPts val="0"/>
              </a:spcAft>
              <a:buClr>
                <a:schemeClr val="accent2"/>
              </a:buClr>
              <a:buSzPts val="1400"/>
              <a:buChar char="●"/>
            </a:pPr>
            <a:r>
              <a:rPr lang="ko" sz="1400">
                <a:solidFill>
                  <a:schemeClr val="accent2"/>
                </a:solidFill>
              </a:rPr>
              <a:t>Change in S/F ratio after RBC transfusion is a statistically significant and important predictor for in-hospital mortality</a:t>
            </a:r>
            <a:endParaRPr sz="1400">
              <a:solidFill>
                <a:schemeClr val="accent2"/>
              </a:solidFill>
            </a:endParaRPr>
          </a:p>
          <a:p>
            <a:pPr indent="-317500" lvl="0" marL="457200" rtl="0" algn="l">
              <a:lnSpc>
                <a:spcPct val="100000"/>
              </a:lnSpc>
              <a:spcBef>
                <a:spcPts val="0"/>
              </a:spcBef>
              <a:spcAft>
                <a:spcPts val="0"/>
              </a:spcAft>
              <a:buClr>
                <a:schemeClr val="accent2"/>
              </a:buClr>
              <a:buSzPts val="1400"/>
              <a:buChar char="●"/>
            </a:pPr>
            <a:r>
              <a:rPr lang="ko" sz="1400">
                <a:solidFill>
                  <a:schemeClr val="accent2"/>
                </a:solidFill>
              </a:rPr>
              <a:t>Accuracy: 84% </a:t>
            </a:r>
            <a:endParaRPr sz="1400">
              <a:solidFill>
                <a:schemeClr val="accent2"/>
              </a:solidFill>
            </a:endParaRPr>
          </a:p>
        </p:txBody>
      </p:sp>
      <p:sp>
        <p:nvSpPr>
          <p:cNvPr id="180" name="Google Shape;180;p27"/>
          <p:cNvSpPr txBox="1"/>
          <p:nvPr/>
        </p:nvSpPr>
        <p:spPr>
          <a:xfrm>
            <a:off x="881550" y="4452175"/>
            <a:ext cx="73809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ko" sz="1100">
                <a:solidFill>
                  <a:schemeClr val="dk1"/>
                </a:solidFill>
              </a:rPr>
              <a:t>                  “Higher auc_change is associated with a lower chance of in-hospital death (Expired)</a:t>
            </a:r>
            <a:r>
              <a:rPr lang="ko" sz="1200">
                <a:solidFill>
                  <a:schemeClr val="dk1"/>
                </a:solidFill>
                <a:highlight>
                  <a:srgbClr val="FFFFFF"/>
                </a:highlight>
              </a:rPr>
              <a:t>” </a:t>
            </a:r>
            <a:endParaRPr sz="1200">
              <a:solidFill>
                <a:schemeClr val="dk1"/>
              </a:solidFill>
              <a:highlight>
                <a:srgbClr val="FFFFFF"/>
              </a:highlight>
            </a:endParaRPr>
          </a:p>
        </p:txBody>
      </p:sp>
      <p:pic>
        <p:nvPicPr>
          <p:cNvPr id="181" name="Google Shape;181;p27"/>
          <p:cNvPicPr preferRelativeResize="0"/>
          <p:nvPr/>
        </p:nvPicPr>
        <p:blipFill>
          <a:blip r:embed="rId3">
            <a:alphaModFix/>
          </a:blip>
          <a:stretch>
            <a:fillRect/>
          </a:stretch>
        </p:blipFill>
        <p:spPr>
          <a:xfrm>
            <a:off x="5522301" y="961175"/>
            <a:ext cx="3367497" cy="3338601"/>
          </a:xfrm>
          <a:prstGeom prst="rect">
            <a:avLst/>
          </a:prstGeom>
          <a:noFill/>
          <a:ln>
            <a:noFill/>
          </a:ln>
        </p:spPr>
      </p:pic>
      <p:pic>
        <p:nvPicPr>
          <p:cNvPr id="182" name="Google Shape;182;p27"/>
          <p:cNvPicPr preferRelativeResize="0"/>
          <p:nvPr/>
        </p:nvPicPr>
        <p:blipFill>
          <a:blip r:embed="rId4">
            <a:alphaModFix/>
          </a:blip>
          <a:stretch>
            <a:fillRect/>
          </a:stretch>
        </p:blipFill>
        <p:spPr>
          <a:xfrm>
            <a:off x="550800" y="2046025"/>
            <a:ext cx="4458748" cy="23041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ko"/>
              <a:t>Addressing multicollinearity - </a:t>
            </a:r>
            <a:r>
              <a:rPr b="1" lang="ko">
                <a:solidFill>
                  <a:srgbClr val="FF0000"/>
                </a:solidFill>
              </a:rPr>
              <a:t>XG Boost</a:t>
            </a:r>
            <a:endParaRPr b="1">
              <a:solidFill>
                <a:srgbClr val="FF0000"/>
              </a:solidFill>
            </a:endParaRPr>
          </a:p>
        </p:txBody>
      </p:sp>
      <p:pic>
        <p:nvPicPr>
          <p:cNvPr id="188" name="Google Shape;188;p28"/>
          <p:cNvPicPr preferRelativeResize="0"/>
          <p:nvPr/>
        </p:nvPicPr>
        <p:blipFill>
          <a:blip r:embed="rId3">
            <a:alphaModFix/>
          </a:blip>
          <a:stretch>
            <a:fillRect/>
          </a:stretch>
        </p:blipFill>
        <p:spPr>
          <a:xfrm>
            <a:off x="152400" y="1144900"/>
            <a:ext cx="4357206" cy="3820973"/>
          </a:xfrm>
          <a:prstGeom prst="rect">
            <a:avLst/>
          </a:prstGeom>
          <a:noFill/>
          <a:ln>
            <a:noFill/>
          </a:ln>
        </p:spPr>
      </p:pic>
      <p:pic>
        <p:nvPicPr>
          <p:cNvPr id="189" name="Google Shape;189;p28"/>
          <p:cNvPicPr preferRelativeResize="0"/>
          <p:nvPr/>
        </p:nvPicPr>
        <p:blipFill>
          <a:blip r:embed="rId4">
            <a:alphaModFix/>
          </a:blip>
          <a:stretch>
            <a:fillRect/>
          </a:stretch>
        </p:blipFill>
        <p:spPr>
          <a:xfrm>
            <a:off x="5002556" y="1017725"/>
            <a:ext cx="3774092" cy="38209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ko">
                <a:solidFill>
                  <a:srgbClr val="FF0000"/>
                </a:solidFill>
              </a:rPr>
              <a:t>Logistic Regression</a:t>
            </a:r>
            <a:endParaRPr b="1">
              <a:solidFill>
                <a:srgbClr val="FF0000"/>
              </a:solidFill>
            </a:endParaRPr>
          </a:p>
        </p:txBody>
      </p:sp>
      <p:sp>
        <p:nvSpPr>
          <p:cNvPr id="195" name="Google Shape;195;p29"/>
          <p:cNvSpPr txBox="1"/>
          <p:nvPr>
            <p:ph idx="1" type="body"/>
          </p:nvPr>
        </p:nvSpPr>
        <p:spPr>
          <a:xfrm>
            <a:off x="311700" y="15203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1200"/>
              </a:spcAft>
              <a:buNone/>
            </a:pPr>
            <a:r>
              <a:t/>
            </a:r>
            <a:endParaRPr/>
          </a:p>
        </p:txBody>
      </p:sp>
      <p:pic>
        <p:nvPicPr>
          <p:cNvPr id="196" name="Google Shape;196;p29" title="스크린샷 2025-04-27 오전 10.38.46.png"/>
          <p:cNvPicPr preferRelativeResize="0"/>
          <p:nvPr/>
        </p:nvPicPr>
        <p:blipFill rotWithShape="1">
          <a:blip r:embed="rId3">
            <a:alphaModFix/>
          </a:blip>
          <a:srcRect b="7555" l="0" r="0" t="7547"/>
          <a:stretch/>
        </p:blipFill>
        <p:spPr>
          <a:xfrm>
            <a:off x="500425" y="1520372"/>
            <a:ext cx="3029774" cy="3048503"/>
          </a:xfrm>
          <a:prstGeom prst="rect">
            <a:avLst/>
          </a:prstGeom>
          <a:noFill/>
          <a:ln>
            <a:noFill/>
          </a:ln>
        </p:spPr>
      </p:pic>
      <p:pic>
        <p:nvPicPr>
          <p:cNvPr id="197" name="Google Shape;197;p29" title="스크린샷 2025-04-27 오전 10.39.21.png"/>
          <p:cNvPicPr preferRelativeResize="0"/>
          <p:nvPr/>
        </p:nvPicPr>
        <p:blipFill>
          <a:blip r:embed="rId4">
            <a:alphaModFix/>
          </a:blip>
          <a:stretch>
            <a:fillRect/>
          </a:stretch>
        </p:blipFill>
        <p:spPr>
          <a:xfrm>
            <a:off x="3777200" y="201501"/>
            <a:ext cx="5281001" cy="4740501"/>
          </a:xfrm>
          <a:prstGeom prst="rect">
            <a:avLst/>
          </a:prstGeom>
          <a:noFill/>
          <a:ln>
            <a:noFill/>
          </a:ln>
        </p:spPr>
      </p:pic>
      <p:sp>
        <p:nvSpPr>
          <p:cNvPr id="198" name="Google Shape;198;p29"/>
          <p:cNvSpPr txBox="1"/>
          <p:nvPr/>
        </p:nvSpPr>
        <p:spPr>
          <a:xfrm>
            <a:off x="311700" y="943575"/>
            <a:ext cx="8697900" cy="4617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dk2"/>
              </a:buClr>
              <a:buSzPts val="1800"/>
              <a:buChar char="●"/>
            </a:pPr>
            <a:r>
              <a:rPr lang="ko" sz="1800">
                <a:solidFill>
                  <a:schemeClr val="dk2"/>
                </a:solidFill>
              </a:rPr>
              <a:t>Mortality Prediction  </a:t>
            </a:r>
            <a:endParaRPr sz="1800">
              <a:solidFill>
                <a:schemeClr val="dk2"/>
              </a:solidFill>
            </a:endParaRPr>
          </a:p>
        </p:txBody>
      </p:sp>
      <p:sp>
        <p:nvSpPr>
          <p:cNvPr id="199" name="Google Shape;199;p29"/>
          <p:cNvSpPr txBox="1"/>
          <p:nvPr/>
        </p:nvSpPr>
        <p:spPr>
          <a:xfrm>
            <a:off x="909363" y="104500"/>
            <a:ext cx="2211900" cy="461700"/>
          </a:xfrm>
          <a:prstGeom prst="rect">
            <a:avLst/>
          </a:prstGeom>
          <a:solidFill>
            <a:schemeClr val="lt1"/>
          </a:solid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ko" sz="1800">
                <a:solidFill>
                  <a:schemeClr val="accent1"/>
                </a:solidFill>
              </a:rPr>
              <a:t>TRADITIONAL</a:t>
            </a:r>
            <a:endParaRPr b="1" sz="1800">
              <a:solidFill>
                <a:schemeClr val="accen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ko">
                <a:solidFill>
                  <a:srgbClr val="FF0000"/>
                </a:solidFill>
              </a:rPr>
              <a:t>Logistic Regression</a:t>
            </a:r>
            <a:r>
              <a:rPr b="1" lang="ko"/>
              <a:t>: Mortality Prediction</a:t>
            </a:r>
            <a:endParaRPr b="1"/>
          </a:p>
        </p:txBody>
      </p:sp>
      <p:sp>
        <p:nvSpPr>
          <p:cNvPr id="205" name="Google Shape;205;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1200"/>
              </a:spcAft>
              <a:buNone/>
            </a:pPr>
            <a:r>
              <a:rPr lang="ko"/>
              <a:t> </a:t>
            </a:r>
            <a:endParaRPr/>
          </a:p>
        </p:txBody>
      </p:sp>
      <p:sp>
        <p:nvSpPr>
          <p:cNvPr id="206" name="Google Shape;206;p30"/>
          <p:cNvSpPr txBox="1"/>
          <p:nvPr/>
        </p:nvSpPr>
        <p:spPr>
          <a:xfrm>
            <a:off x="380325" y="1905875"/>
            <a:ext cx="8660700" cy="1108200"/>
          </a:xfrm>
          <a:prstGeom prst="rect">
            <a:avLst/>
          </a:prstGeom>
          <a:noFill/>
          <a:ln>
            <a:noFill/>
          </a:ln>
        </p:spPr>
        <p:txBody>
          <a:bodyPr anchorCtr="0" anchor="t" bIns="91425" lIns="91425" spcFirstLastPara="1" rIns="91425" wrap="square" tIns="91425">
            <a:spAutoFit/>
          </a:bodyPr>
          <a:lstStyle/>
          <a:p>
            <a:pPr indent="-355600" lvl="0" marL="457200" rtl="0" algn="l">
              <a:lnSpc>
                <a:spcPct val="200000"/>
              </a:lnSpc>
              <a:spcBef>
                <a:spcPts val="0"/>
              </a:spcBef>
              <a:spcAft>
                <a:spcPts val="0"/>
              </a:spcAft>
              <a:buClr>
                <a:schemeClr val="dk1"/>
              </a:buClr>
              <a:buSzPts val="2000"/>
              <a:buChar char="●"/>
            </a:pPr>
            <a:r>
              <a:rPr lang="ko" sz="2000">
                <a:solidFill>
                  <a:schemeClr val="dk1"/>
                </a:solidFill>
              </a:rPr>
              <a:t>Higher SpO₂ improvement ⇒ </a:t>
            </a:r>
            <a:r>
              <a:rPr b="1" lang="ko" sz="2000">
                <a:solidFill>
                  <a:schemeClr val="dk1"/>
                </a:solidFill>
              </a:rPr>
              <a:t>lower mortality risk</a:t>
            </a:r>
            <a:r>
              <a:rPr lang="ko" sz="2000">
                <a:solidFill>
                  <a:schemeClr val="dk1"/>
                </a:solidFill>
              </a:rPr>
              <a:t> </a:t>
            </a:r>
            <a:endParaRPr sz="2000">
              <a:solidFill>
                <a:schemeClr val="dk1"/>
              </a:solidFill>
            </a:endParaRPr>
          </a:p>
          <a:p>
            <a:pPr indent="-355600" lvl="0" marL="457200" rtl="0" algn="l">
              <a:lnSpc>
                <a:spcPct val="200000"/>
              </a:lnSpc>
              <a:spcBef>
                <a:spcPts val="0"/>
              </a:spcBef>
              <a:spcAft>
                <a:spcPts val="0"/>
              </a:spcAft>
              <a:buClr>
                <a:schemeClr val="dk1"/>
              </a:buClr>
              <a:buSzPts val="2000"/>
              <a:buChar char="●"/>
            </a:pPr>
            <a:r>
              <a:rPr b="1" lang="ko" sz="2000">
                <a:solidFill>
                  <a:schemeClr val="dk1"/>
                </a:solidFill>
              </a:rPr>
              <a:t>APACHE score</a:t>
            </a:r>
            <a:r>
              <a:rPr lang="ko" sz="2000">
                <a:solidFill>
                  <a:schemeClr val="dk1"/>
                </a:solidFill>
              </a:rPr>
              <a:t>, </a:t>
            </a:r>
            <a:r>
              <a:rPr b="1" lang="ko" sz="2000">
                <a:solidFill>
                  <a:schemeClr val="dk1"/>
                </a:solidFill>
              </a:rPr>
              <a:t>FiO₂</a:t>
            </a:r>
            <a:r>
              <a:rPr lang="ko" sz="2000">
                <a:solidFill>
                  <a:schemeClr val="dk1"/>
                </a:solidFill>
              </a:rPr>
              <a:t>, and </a:t>
            </a:r>
            <a:r>
              <a:rPr b="1" lang="ko" sz="2000">
                <a:solidFill>
                  <a:schemeClr val="dk1"/>
                </a:solidFill>
              </a:rPr>
              <a:t>sepsis</a:t>
            </a:r>
            <a:r>
              <a:rPr lang="ko" sz="2000">
                <a:solidFill>
                  <a:schemeClr val="dk1"/>
                </a:solidFill>
              </a:rPr>
              <a:t> </a:t>
            </a:r>
            <a:r>
              <a:rPr lang="ko" sz="2000">
                <a:solidFill>
                  <a:schemeClr val="dk1"/>
                </a:solidFill>
              </a:rPr>
              <a:t>⇒ </a:t>
            </a:r>
            <a:r>
              <a:rPr b="1" lang="ko" sz="2000">
                <a:solidFill>
                  <a:schemeClr val="dk1"/>
                </a:solidFill>
              </a:rPr>
              <a:t>increased mortality risk</a:t>
            </a:r>
            <a:endParaRPr sz="2700">
              <a:solidFill>
                <a:schemeClr val="dk2"/>
              </a:solidFill>
            </a:endParaRPr>
          </a:p>
        </p:txBody>
      </p:sp>
      <p:sp>
        <p:nvSpPr>
          <p:cNvPr id="207" name="Google Shape;207;p30"/>
          <p:cNvSpPr txBox="1"/>
          <p:nvPr/>
        </p:nvSpPr>
        <p:spPr>
          <a:xfrm>
            <a:off x="909363" y="104500"/>
            <a:ext cx="2211900" cy="461700"/>
          </a:xfrm>
          <a:prstGeom prst="rect">
            <a:avLst/>
          </a:prstGeom>
          <a:solidFill>
            <a:schemeClr val="lt1"/>
          </a:solid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ko" sz="1800">
                <a:solidFill>
                  <a:schemeClr val="accent1"/>
                </a:solidFill>
              </a:rPr>
              <a:t>TRADITIONAL</a:t>
            </a:r>
            <a:endParaRPr b="1" sz="1800">
              <a:solidFill>
                <a:schemeClr val="accen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ko">
                <a:solidFill>
                  <a:srgbClr val="FF0000"/>
                </a:solidFill>
              </a:rPr>
              <a:t>Logistic Regression</a:t>
            </a:r>
            <a:endParaRPr b="1">
              <a:solidFill>
                <a:srgbClr val="FF0000"/>
              </a:solidFill>
            </a:endParaRPr>
          </a:p>
        </p:txBody>
      </p:sp>
      <p:sp>
        <p:nvSpPr>
          <p:cNvPr id="213" name="Google Shape;213;p31"/>
          <p:cNvSpPr txBox="1"/>
          <p:nvPr>
            <p:ph idx="1" type="body"/>
          </p:nvPr>
        </p:nvSpPr>
        <p:spPr>
          <a:xfrm>
            <a:off x="120125" y="1152475"/>
            <a:ext cx="8520600" cy="34164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Clr>
                <a:schemeClr val="dk1"/>
              </a:buClr>
              <a:buSzPts val="1200"/>
              <a:buChar char="●"/>
            </a:pPr>
            <a:r>
              <a:rPr lang="ko" sz="1200">
                <a:solidFill>
                  <a:schemeClr val="dk1"/>
                </a:solidFill>
              </a:rPr>
              <a:t>ROC curve : </a:t>
            </a:r>
            <a:r>
              <a:rPr b="1" lang="ko" sz="1200">
                <a:solidFill>
                  <a:schemeClr val="dk1"/>
                </a:solidFill>
              </a:rPr>
              <a:t>AUC of 0.765</a:t>
            </a:r>
            <a:r>
              <a:rPr lang="ko" sz="1200">
                <a:solidFill>
                  <a:schemeClr val="dk1"/>
                </a:solidFill>
              </a:rPr>
              <a:t>, </a:t>
            </a:r>
            <a:endParaRPr sz="1200">
              <a:solidFill>
                <a:schemeClr val="dk1"/>
              </a:solidFill>
            </a:endParaRPr>
          </a:p>
          <a:p>
            <a:pPr indent="0" lvl="0" marL="457200" rtl="0" algn="l">
              <a:spcBef>
                <a:spcPts val="1200"/>
              </a:spcBef>
              <a:spcAft>
                <a:spcPts val="0"/>
              </a:spcAft>
              <a:buNone/>
            </a:pPr>
            <a:r>
              <a:rPr lang="ko" sz="1200">
                <a:solidFill>
                  <a:schemeClr val="dk1"/>
                </a:solidFill>
              </a:rPr>
              <a:t>-&gt;  model has moderate discriminative power. </a:t>
            </a:r>
            <a:endParaRPr sz="1200">
              <a:solidFill>
                <a:schemeClr val="dk1"/>
              </a:solidFill>
            </a:endParaRPr>
          </a:p>
          <a:p>
            <a:pPr indent="0" lvl="0" marL="0" rtl="0" algn="l">
              <a:spcBef>
                <a:spcPts val="1200"/>
              </a:spcBef>
              <a:spcAft>
                <a:spcPts val="1200"/>
              </a:spcAft>
              <a:buNone/>
            </a:pPr>
            <a:r>
              <a:t/>
            </a:r>
            <a:endParaRPr sz="1900"/>
          </a:p>
        </p:txBody>
      </p:sp>
      <p:pic>
        <p:nvPicPr>
          <p:cNvPr id="214" name="Google Shape;214;p31" title="스크린샷 2025-04-27 오전 10.36.37.png"/>
          <p:cNvPicPr preferRelativeResize="0"/>
          <p:nvPr/>
        </p:nvPicPr>
        <p:blipFill>
          <a:blip r:embed="rId3">
            <a:alphaModFix/>
          </a:blip>
          <a:stretch>
            <a:fillRect/>
          </a:stretch>
        </p:blipFill>
        <p:spPr>
          <a:xfrm>
            <a:off x="3930010" y="0"/>
            <a:ext cx="5111881" cy="5143500"/>
          </a:xfrm>
          <a:prstGeom prst="rect">
            <a:avLst/>
          </a:prstGeom>
          <a:noFill/>
          <a:ln>
            <a:noFill/>
          </a:ln>
        </p:spPr>
      </p:pic>
      <p:pic>
        <p:nvPicPr>
          <p:cNvPr id="215" name="Google Shape;215;p31" title="스크린샷 2025-04-27 오전 10.37.02.png"/>
          <p:cNvPicPr preferRelativeResize="0"/>
          <p:nvPr/>
        </p:nvPicPr>
        <p:blipFill>
          <a:blip r:embed="rId4">
            <a:alphaModFix/>
          </a:blip>
          <a:stretch>
            <a:fillRect/>
          </a:stretch>
        </p:blipFill>
        <p:spPr>
          <a:xfrm>
            <a:off x="311700" y="2854925"/>
            <a:ext cx="3184525" cy="1572625"/>
          </a:xfrm>
          <a:prstGeom prst="rect">
            <a:avLst/>
          </a:prstGeom>
          <a:noFill/>
          <a:ln>
            <a:noFill/>
          </a:ln>
        </p:spPr>
      </p:pic>
      <p:sp>
        <p:nvSpPr>
          <p:cNvPr id="216" name="Google Shape;216;p31"/>
          <p:cNvSpPr txBox="1"/>
          <p:nvPr/>
        </p:nvSpPr>
        <p:spPr>
          <a:xfrm>
            <a:off x="909363" y="104500"/>
            <a:ext cx="2211900" cy="461700"/>
          </a:xfrm>
          <a:prstGeom prst="rect">
            <a:avLst/>
          </a:prstGeom>
          <a:solidFill>
            <a:schemeClr val="lt1"/>
          </a:solid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ko" sz="1800">
                <a:solidFill>
                  <a:schemeClr val="accent1"/>
                </a:solidFill>
              </a:rPr>
              <a:t>TRADITIONAL</a:t>
            </a:r>
            <a:endParaRPr b="1" sz="1800">
              <a:solidFill>
                <a:schemeClr val="accen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ko"/>
              <a:t>Disclosures</a:t>
            </a:r>
            <a:r>
              <a:rPr lang="ko"/>
              <a:t> </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ko"/>
              <a:t>No financial or other conflicts of interest</a:t>
            </a:r>
            <a:endParaRPr/>
          </a:p>
          <a:p>
            <a:pPr indent="0" lvl="0" marL="457200" rtl="0" algn="l">
              <a:spcBef>
                <a:spcPts val="1200"/>
              </a:spcBef>
              <a:spcAft>
                <a:spcPts val="0"/>
              </a:spcAft>
              <a:buNone/>
            </a:pPr>
            <a:r>
              <a:t/>
            </a:r>
            <a:endParaRPr sz="100"/>
          </a:p>
          <a:p>
            <a:pPr indent="-342900" lvl="0" marL="457200" rtl="0" algn="l">
              <a:spcBef>
                <a:spcPts val="1200"/>
              </a:spcBef>
              <a:spcAft>
                <a:spcPts val="0"/>
              </a:spcAft>
              <a:buSzPts val="1800"/>
              <a:buChar char="●"/>
            </a:pPr>
            <a:r>
              <a:rPr lang="ko"/>
              <a:t>We used ChatGPT, Claude </a:t>
            </a:r>
            <a:endParaRPr/>
          </a:p>
          <a:p>
            <a:pPr indent="0" lvl="0" marL="457200" rtl="0" algn="l">
              <a:spcBef>
                <a:spcPts val="1200"/>
              </a:spcBef>
              <a:spcAft>
                <a:spcPts val="1200"/>
              </a:spcAft>
              <a:buNone/>
            </a:pPr>
            <a:r>
              <a:rPr lang="ko"/>
              <a:t>to write our code. </a:t>
            </a:r>
            <a:endParaRPr/>
          </a:p>
        </p:txBody>
      </p:sp>
      <p:pic>
        <p:nvPicPr>
          <p:cNvPr id="62" name="Google Shape;62;p14"/>
          <p:cNvPicPr preferRelativeResize="0"/>
          <p:nvPr/>
        </p:nvPicPr>
        <p:blipFill>
          <a:blip r:embed="rId3">
            <a:alphaModFix/>
          </a:blip>
          <a:stretch>
            <a:fillRect/>
          </a:stretch>
        </p:blipFill>
        <p:spPr>
          <a:xfrm>
            <a:off x="5145125" y="27000"/>
            <a:ext cx="3998875" cy="508950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ko">
                <a:solidFill>
                  <a:srgbClr val="FF0000"/>
                </a:solidFill>
              </a:rPr>
              <a:t>Negative Binominal Regression </a:t>
            </a:r>
            <a:endParaRPr b="1">
              <a:solidFill>
                <a:srgbClr val="FF0000"/>
              </a:solidFill>
            </a:endParaRPr>
          </a:p>
        </p:txBody>
      </p:sp>
      <p:pic>
        <p:nvPicPr>
          <p:cNvPr id="222" name="Google Shape;222;p32" title="스크린샷 2025-04-27 오전 10.53.02.png"/>
          <p:cNvPicPr preferRelativeResize="0"/>
          <p:nvPr/>
        </p:nvPicPr>
        <p:blipFill>
          <a:blip r:embed="rId3">
            <a:alphaModFix/>
          </a:blip>
          <a:stretch>
            <a:fillRect/>
          </a:stretch>
        </p:blipFill>
        <p:spPr>
          <a:xfrm>
            <a:off x="799300" y="931325"/>
            <a:ext cx="7545399" cy="4041801"/>
          </a:xfrm>
          <a:prstGeom prst="rect">
            <a:avLst/>
          </a:prstGeom>
          <a:noFill/>
          <a:ln>
            <a:noFill/>
          </a:ln>
        </p:spPr>
      </p:pic>
      <p:sp>
        <p:nvSpPr>
          <p:cNvPr id="223" name="Google Shape;223;p32"/>
          <p:cNvSpPr txBox="1"/>
          <p:nvPr/>
        </p:nvSpPr>
        <p:spPr>
          <a:xfrm>
            <a:off x="6132788" y="243875"/>
            <a:ext cx="2211900" cy="461700"/>
          </a:xfrm>
          <a:prstGeom prst="rect">
            <a:avLst/>
          </a:prstGeom>
          <a:solidFill>
            <a:schemeClr val="lt1"/>
          </a:solid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ko" sz="1800">
                <a:solidFill>
                  <a:schemeClr val="accent1"/>
                </a:solidFill>
              </a:rPr>
              <a:t>TRADITIONAL</a:t>
            </a:r>
            <a:endParaRPr b="1" sz="1800">
              <a:solidFill>
                <a:schemeClr val="accent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ko"/>
              <a:t>OVERDISPERSION</a:t>
            </a:r>
            <a:endParaRPr/>
          </a:p>
        </p:txBody>
      </p:sp>
      <p:sp>
        <p:nvSpPr>
          <p:cNvPr id="229" name="Google Shape;229;p33"/>
          <p:cNvSpPr txBox="1"/>
          <p:nvPr>
            <p:ph idx="1" type="body"/>
          </p:nvPr>
        </p:nvSpPr>
        <p:spPr>
          <a:xfrm>
            <a:off x="311700" y="119090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ko" sz="1600">
                <a:solidFill>
                  <a:schemeClr val="dk1"/>
                </a:solidFill>
              </a:rPr>
              <a:t>Overdispersion</a:t>
            </a:r>
            <a:r>
              <a:rPr lang="ko" sz="1600">
                <a:solidFill>
                  <a:schemeClr val="dk1"/>
                </a:solidFill>
              </a:rPr>
              <a:t> occurs when a dataset’s variance greatly exceeds the mean, violating the Poisson assumption of equal mean and variance. </a:t>
            </a:r>
            <a:endParaRPr sz="1600">
              <a:solidFill>
                <a:schemeClr val="dk1"/>
              </a:solidFill>
            </a:endParaRPr>
          </a:p>
          <a:p>
            <a:pPr indent="0" lvl="0" marL="0" rtl="0" algn="l">
              <a:spcBef>
                <a:spcPts val="1200"/>
              </a:spcBef>
              <a:spcAft>
                <a:spcPts val="0"/>
              </a:spcAft>
              <a:buNone/>
            </a:pPr>
            <a:r>
              <a:rPr lang="ko" sz="1600">
                <a:solidFill>
                  <a:schemeClr val="dk1"/>
                </a:solidFill>
              </a:rPr>
              <a:t>Traditional </a:t>
            </a:r>
            <a:r>
              <a:rPr b="1" lang="ko" sz="1600">
                <a:solidFill>
                  <a:schemeClr val="dk1"/>
                </a:solidFill>
              </a:rPr>
              <a:t>machine learning models</a:t>
            </a:r>
            <a:r>
              <a:rPr lang="ko" sz="1600">
                <a:solidFill>
                  <a:schemeClr val="dk1"/>
                </a:solidFill>
              </a:rPr>
              <a:t> (e.g., random forests) do not explicitly account for this issue because they lack a distribution-based framework, potentially leading to misleading interpretations. </a:t>
            </a:r>
            <a:endParaRPr sz="1600">
              <a:solidFill>
                <a:schemeClr val="dk1"/>
              </a:solidFill>
            </a:endParaRPr>
          </a:p>
          <a:p>
            <a:pPr indent="0" lvl="0" marL="0" rtl="0" algn="l">
              <a:spcBef>
                <a:spcPts val="1200"/>
              </a:spcBef>
              <a:spcAft>
                <a:spcPts val="1200"/>
              </a:spcAft>
              <a:buNone/>
            </a:pPr>
            <a:r>
              <a:rPr lang="ko" sz="1600">
                <a:solidFill>
                  <a:schemeClr val="dk1"/>
                </a:solidFill>
              </a:rPr>
              <a:t>Hence, employing a </a:t>
            </a:r>
            <a:r>
              <a:rPr b="1" lang="ko" sz="1600">
                <a:solidFill>
                  <a:schemeClr val="dk1"/>
                </a:solidFill>
              </a:rPr>
              <a:t>Negative Binomial</a:t>
            </a:r>
            <a:r>
              <a:rPr lang="ko" sz="1600">
                <a:solidFill>
                  <a:schemeClr val="dk1"/>
                </a:solidFill>
              </a:rPr>
              <a:t> or similar model that incorporates extra dispersion is essential to properly handle overdispersion.</a:t>
            </a:r>
            <a:endParaRPr sz="23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ko"/>
              <a:t>Limitations of our analysis </a:t>
            </a:r>
            <a:endParaRPr b="1"/>
          </a:p>
        </p:txBody>
      </p:sp>
      <p:sp>
        <p:nvSpPr>
          <p:cNvPr id="235" name="Google Shape;235;p34"/>
          <p:cNvSpPr txBox="1"/>
          <p:nvPr>
            <p:ph idx="1" type="body"/>
          </p:nvPr>
        </p:nvSpPr>
        <p:spPr>
          <a:xfrm>
            <a:off x="2355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ko">
                <a:solidFill>
                  <a:schemeClr val="dk1"/>
                </a:solidFill>
              </a:rPr>
              <a:t>missing data: uncertain effect, but this might skew cohort “sicker” (testable)</a:t>
            </a:r>
            <a:endParaRPr>
              <a:solidFill>
                <a:schemeClr val="dk1"/>
              </a:solidFill>
            </a:endParaRPr>
          </a:p>
          <a:p>
            <a:pPr indent="-342900" lvl="0" marL="457200" rtl="0" algn="l">
              <a:spcBef>
                <a:spcPts val="0"/>
              </a:spcBef>
              <a:spcAft>
                <a:spcPts val="0"/>
              </a:spcAft>
              <a:buClr>
                <a:schemeClr val="dk1"/>
              </a:buClr>
              <a:buSzPts val="1800"/>
              <a:buChar char="●"/>
            </a:pPr>
            <a:r>
              <a:rPr lang="ko">
                <a:solidFill>
                  <a:schemeClr val="dk1"/>
                </a:solidFill>
              </a:rPr>
              <a:t>O2 device and other data are “noisy” (&gt;80 terms for 5 O2 support ‘situations’!)</a:t>
            </a:r>
            <a:endParaRPr>
              <a:solidFill>
                <a:schemeClr val="dk1"/>
              </a:solidFill>
            </a:endParaRPr>
          </a:p>
          <a:p>
            <a:pPr indent="-342900" lvl="0" marL="457200" rtl="0" algn="l">
              <a:spcBef>
                <a:spcPts val="0"/>
              </a:spcBef>
              <a:spcAft>
                <a:spcPts val="0"/>
              </a:spcAft>
              <a:buClr>
                <a:schemeClr val="dk1"/>
              </a:buClr>
              <a:buSzPts val="1800"/>
              <a:buChar char="●"/>
            </a:pPr>
            <a:r>
              <a:rPr lang="ko">
                <a:solidFill>
                  <a:schemeClr val="dk1"/>
                </a:solidFill>
              </a:rPr>
              <a:t>single database</a:t>
            </a:r>
            <a:endParaRPr>
              <a:solidFill>
                <a:schemeClr val="dk1"/>
              </a:solidFill>
            </a:endParaRPr>
          </a:p>
          <a:p>
            <a:pPr indent="-342900" lvl="0" marL="457200" rtl="0" algn="l">
              <a:spcBef>
                <a:spcPts val="0"/>
              </a:spcBef>
              <a:spcAft>
                <a:spcPts val="0"/>
              </a:spcAft>
              <a:buClr>
                <a:schemeClr val="dk1"/>
              </a:buClr>
              <a:buSzPts val="1800"/>
              <a:buChar char="●"/>
            </a:pPr>
            <a:r>
              <a:rPr lang="ko">
                <a:solidFill>
                  <a:schemeClr val="dk1"/>
                </a:solidFill>
              </a:rPr>
              <a:t>data are from 2014-5, but restrictive (‘less is more”) RBC transfusion practice (as now) was already </a:t>
            </a:r>
            <a:r>
              <a:rPr lang="ko">
                <a:solidFill>
                  <a:schemeClr val="dk1"/>
                </a:solidFill>
              </a:rPr>
              <a:t>widely</a:t>
            </a:r>
            <a:r>
              <a:rPr lang="ko">
                <a:solidFill>
                  <a:schemeClr val="dk1"/>
                </a:solidFill>
              </a:rPr>
              <a:t> used then (visibly ~so in this eICU cohort).</a:t>
            </a:r>
            <a:endParaRPr>
              <a:solidFill>
                <a:schemeClr val="dk1"/>
              </a:solidFill>
              <a:highlight>
                <a:schemeClr val="accent6"/>
              </a:highlight>
            </a:endParaRPr>
          </a:p>
          <a:p>
            <a:pPr indent="0" lvl="0" marL="0" rtl="0" algn="l">
              <a:spcBef>
                <a:spcPts val="1200"/>
              </a:spcBef>
              <a:spcAft>
                <a:spcPts val="1200"/>
              </a:spcAft>
              <a:buNone/>
            </a:pPr>
            <a:r>
              <a:t/>
            </a:r>
            <a:endParaRPr>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5"/>
          <p:cNvSpPr txBox="1"/>
          <p:nvPr>
            <p:ph type="title"/>
          </p:nvPr>
        </p:nvSpPr>
        <p:spPr>
          <a:xfrm>
            <a:off x="464100" y="445025"/>
            <a:ext cx="74550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ko"/>
              <a:t>Next Steps for </a:t>
            </a:r>
            <a:r>
              <a:rPr b="1" i="1" lang="ko" sz="3124">
                <a:solidFill>
                  <a:srgbClr val="980000"/>
                </a:solidFill>
              </a:rPr>
              <a:t>SpO2ial foRCes (Team 4)</a:t>
            </a:r>
            <a:r>
              <a:rPr b="1" lang="ko"/>
              <a:t> </a:t>
            </a:r>
            <a:endParaRPr b="1"/>
          </a:p>
        </p:txBody>
      </p:sp>
      <p:sp>
        <p:nvSpPr>
          <p:cNvPr id="241" name="Google Shape;241;p35"/>
          <p:cNvSpPr txBox="1"/>
          <p:nvPr>
            <p:ph idx="1" type="body"/>
          </p:nvPr>
        </p:nvSpPr>
        <p:spPr>
          <a:xfrm>
            <a:off x="272225" y="1150275"/>
            <a:ext cx="8326500" cy="3786000"/>
          </a:xfrm>
          <a:prstGeom prst="rect">
            <a:avLst/>
          </a:prstGeom>
        </p:spPr>
        <p:txBody>
          <a:bodyPr anchorCtr="0" anchor="t" bIns="91425" lIns="91425" spcFirstLastPara="1" rIns="91425" wrap="square" tIns="91425">
            <a:noAutofit/>
          </a:bodyPr>
          <a:lstStyle/>
          <a:p>
            <a:pPr indent="-338455" lvl="0" marL="457200" rtl="0" algn="l">
              <a:lnSpc>
                <a:spcPct val="200000"/>
              </a:lnSpc>
              <a:spcBef>
                <a:spcPts val="0"/>
              </a:spcBef>
              <a:spcAft>
                <a:spcPts val="0"/>
              </a:spcAft>
              <a:buClr>
                <a:schemeClr val="dk1"/>
              </a:buClr>
              <a:buSzPts val="1730"/>
              <a:buChar char="●"/>
            </a:pPr>
            <a:r>
              <a:rPr lang="ko" sz="1729" u="sng">
                <a:solidFill>
                  <a:schemeClr val="dk1"/>
                </a:solidFill>
              </a:rPr>
              <a:t>Cluster analysis</a:t>
            </a:r>
            <a:endParaRPr sz="1729">
              <a:solidFill>
                <a:schemeClr val="dk1"/>
              </a:solidFill>
            </a:endParaRPr>
          </a:p>
          <a:p>
            <a:pPr indent="-338455" lvl="0" marL="457200" rtl="0" algn="l">
              <a:lnSpc>
                <a:spcPct val="200000"/>
              </a:lnSpc>
              <a:spcBef>
                <a:spcPts val="0"/>
              </a:spcBef>
              <a:spcAft>
                <a:spcPts val="0"/>
              </a:spcAft>
              <a:buClr>
                <a:schemeClr val="dk1"/>
              </a:buClr>
              <a:buSzPts val="1730"/>
              <a:buChar char="●"/>
            </a:pPr>
            <a:r>
              <a:rPr lang="ko" sz="1729" u="sng">
                <a:solidFill>
                  <a:schemeClr val="dk1"/>
                </a:solidFill>
              </a:rPr>
              <a:t>Query eICU-II, MIMIC, K-MIMIC</a:t>
            </a:r>
            <a:r>
              <a:rPr lang="ko" sz="1729">
                <a:solidFill>
                  <a:schemeClr val="dk1"/>
                </a:solidFill>
              </a:rPr>
              <a:t> (racially homogeneous)</a:t>
            </a:r>
            <a:endParaRPr sz="1729">
              <a:solidFill>
                <a:schemeClr val="dk1"/>
              </a:solidFill>
            </a:endParaRPr>
          </a:p>
          <a:p>
            <a:pPr indent="-338455" lvl="0" marL="457200" rtl="0" algn="l">
              <a:lnSpc>
                <a:spcPct val="200000"/>
              </a:lnSpc>
              <a:spcBef>
                <a:spcPts val="0"/>
              </a:spcBef>
              <a:spcAft>
                <a:spcPts val="0"/>
              </a:spcAft>
              <a:buClr>
                <a:schemeClr val="dk1"/>
              </a:buClr>
              <a:buSzPts val="1730"/>
              <a:buChar char="●"/>
            </a:pPr>
            <a:r>
              <a:rPr lang="ko" sz="1729" u="sng">
                <a:solidFill>
                  <a:schemeClr val="dk1"/>
                </a:solidFill>
              </a:rPr>
              <a:t>Query matched blood gas data</a:t>
            </a:r>
            <a:r>
              <a:rPr lang="ko" sz="1729">
                <a:solidFill>
                  <a:schemeClr val="dk1"/>
                </a:solidFill>
              </a:rPr>
              <a:t>, both to test for agreement re OUTCOME link, and to assess for racial or other bias in this dynamic sequence</a:t>
            </a:r>
            <a:endParaRPr sz="1729">
              <a:solidFill>
                <a:schemeClr val="dk1"/>
              </a:solidFill>
            </a:endParaRPr>
          </a:p>
          <a:p>
            <a:pPr indent="-338455" lvl="0" marL="457200" rtl="0" algn="l">
              <a:lnSpc>
                <a:spcPct val="200000"/>
              </a:lnSpc>
              <a:spcBef>
                <a:spcPts val="0"/>
              </a:spcBef>
              <a:spcAft>
                <a:spcPts val="0"/>
              </a:spcAft>
              <a:buClr>
                <a:schemeClr val="dk1"/>
              </a:buClr>
              <a:buSzPts val="1730"/>
              <a:buChar char="●"/>
            </a:pPr>
            <a:r>
              <a:rPr lang="ko" sz="1729">
                <a:solidFill>
                  <a:schemeClr val="dk1"/>
                </a:solidFill>
              </a:rPr>
              <a:t>Does RBC transfusion adversely impact </a:t>
            </a:r>
            <a:r>
              <a:rPr lang="ko" sz="1729" u="sng">
                <a:solidFill>
                  <a:schemeClr val="dk1"/>
                </a:solidFill>
              </a:rPr>
              <a:t>other organ</a:t>
            </a:r>
            <a:r>
              <a:rPr lang="ko" sz="1729">
                <a:solidFill>
                  <a:schemeClr val="dk1"/>
                </a:solidFill>
              </a:rPr>
              <a:t> systems (kidney, brain)?</a:t>
            </a:r>
            <a:endParaRPr sz="1729">
              <a:solidFill>
                <a:schemeClr val="dk1"/>
              </a:solidFill>
            </a:endParaRPr>
          </a:p>
          <a:p>
            <a:pPr indent="-338455" lvl="0" marL="457200" rtl="0" algn="l">
              <a:lnSpc>
                <a:spcPct val="200000"/>
              </a:lnSpc>
              <a:spcBef>
                <a:spcPts val="0"/>
              </a:spcBef>
              <a:spcAft>
                <a:spcPts val="0"/>
              </a:spcAft>
              <a:buClr>
                <a:schemeClr val="dk1"/>
              </a:buClr>
              <a:buSzPts val="1730"/>
              <a:buChar char="●"/>
            </a:pPr>
            <a:r>
              <a:rPr lang="ko" sz="1729">
                <a:solidFill>
                  <a:schemeClr val="dk1"/>
                </a:solidFill>
              </a:rPr>
              <a:t>Consider conditions/markers reflecting </a:t>
            </a:r>
            <a:r>
              <a:rPr lang="ko" sz="1729" u="sng">
                <a:solidFill>
                  <a:schemeClr val="dk1"/>
                </a:solidFill>
              </a:rPr>
              <a:t>anemia causes</a:t>
            </a:r>
            <a:r>
              <a:rPr lang="ko" sz="1729">
                <a:solidFill>
                  <a:schemeClr val="dk1"/>
                </a:solidFill>
              </a:rPr>
              <a:t> (chronic v. ICU induced (phlebot.) v. new chemotherapy, GI bleeding, trauma…) as covariates</a:t>
            </a:r>
            <a:endParaRPr sz="1729">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ko"/>
              <a:t>Thank you!!</a:t>
            </a:r>
            <a:endParaRPr b="1"/>
          </a:p>
        </p:txBody>
      </p:sp>
      <p:sp>
        <p:nvSpPr>
          <p:cNvPr id="247" name="Google Shape;247;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74650" lvl="0" marL="457200" rtl="0" algn="l">
              <a:spcBef>
                <a:spcPts val="0"/>
              </a:spcBef>
              <a:spcAft>
                <a:spcPts val="0"/>
              </a:spcAft>
              <a:buClr>
                <a:schemeClr val="dk1"/>
              </a:buClr>
              <a:buSzPts val="2300"/>
              <a:buChar char="●"/>
            </a:pPr>
            <a:r>
              <a:rPr lang="ko" sz="2300">
                <a:solidFill>
                  <a:schemeClr val="dk1"/>
                </a:solidFill>
              </a:rPr>
              <a:t>Mentors and Speakers</a:t>
            </a:r>
            <a:endParaRPr sz="2300">
              <a:solidFill>
                <a:schemeClr val="dk1"/>
              </a:solidFill>
            </a:endParaRPr>
          </a:p>
          <a:p>
            <a:pPr indent="-374650" lvl="0" marL="457200" rtl="0" algn="l">
              <a:spcBef>
                <a:spcPts val="0"/>
              </a:spcBef>
              <a:spcAft>
                <a:spcPts val="0"/>
              </a:spcAft>
              <a:buClr>
                <a:schemeClr val="dk1"/>
              </a:buClr>
              <a:buSzPts val="2300"/>
              <a:buChar char="●"/>
            </a:pPr>
            <a:r>
              <a:rPr lang="ko" sz="2300">
                <a:solidFill>
                  <a:schemeClr val="dk1"/>
                </a:solidFill>
              </a:rPr>
              <a:t>Dr. Ian Wong and the other organizers</a:t>
            </a:r>
            <a:endParaRPr sz="2300">
              <a:solidFill>
                <a:schemeClr val="dk1"/>
              </a:solidFill>
            </a:endParaRPr>
          </a:p>
          <a:p>
            <a:pPr indent="-374650" lvl="0" marL="457200" rtl="0" algn="l">
              <a:spcBef>
                <a:spcPts val="0"/>
              </a:spcBef>
              <a:spcAft>
                <a:spcPts val="0"/>
              </a:spcAft>
              <a:buClr>
                <a:schemeClr val="dk1"/>
              </a:buClr>
              <a:buSzPts val="2300"/>
              <a:buChar char="●"/>
            </a:pPr>
            <a:r>
              <a:rPr lang="ko" sz="2300">
                <a:solidFill>
                  <a:schemeClr val="dk1"/>
                </a:solidFill>
              </a:rPr>
              <a:t>teammates on</a:t>
            </a:r>
            <a:r>
              <a:rPr lang="ko">
                <a:solidFill>
                  <a:schemeClr val="dk1"/>
                </a:solidFill>
              </a:rPr>
              <a:t> </a:t>
            </a:r>
            <a:r>
              <a:rPr b="1" i="1" lang="ko" sz="3124" u="sng">
                <a:solidFill>
                  <a:srgbClr val="980000"/>
                </a:solidFill>
              </a:rPr>
              <a:t>SpO2</a:t>
            </a:r>
            <a:r>
              <a:rPr b="1" i="1" lang="ko" sz="3124">
                <a:solidFill>
                  <a:srgbClr val="980000"/>
                </a:solidFill>
              </a:rPr>
              <a:t>ial fo</a:t>
            </a:r>
            <a:r>
              <a:rPr b="1" i="1" lang="ko" sz="3124" u="sng">
                <a:solidFill>
                  <a:srgbClr val="980000"/>
                </a:solidFill>
              </a:rPr>
              <a:t>RC</a:t>
            </a:r>
            <a:r>
              <a:rPr b="1" i="1" lang="ko" sz="3124">
                <a:solidFill>
                  <a:srgbClr val="980000"/>
                </a:solidFill>
              </a:rPr>
              <a:t>es (Team 4)</a:t>
            </a:r>
            <a:endParaRPr>
              <a:solidFill>
                <a:schemeClr val="dk1"/>
              </a:solidFill>
            </a:endParaRPr>
          </a:p>
          <a:p>
            <a:pPr indent="0" lvl="0" marL="0" rtl="0" algn="l">
              <a:spcBef>
                <a:spcPts val="1200"/>
              </a:spcBef>
              <a:spcAft>
                <a:spcPts val="0"/>
              </a:spcAft>
              <a:buNone/>
            </a:pPr>
            <a:r>
              <a:t/>
            </a:r>
            <a:endParaRPr>
              <a:solidFill>
                <a:schemeClr val="dk1"/>
              </a:solidFill>
            </a:endParaRPr>
          </a:p>
          <a:p>
            <a:pPr indent="0" lvl="0" marL="0" rtl="0" algn="l">
              <a:spcBef>
                <a:spcPts val="1200"/>
              </a:spcBef>
              <a:spcAft>
                <a:spcPts val="1200"/>
              </a:spcAft>
              <a:buNone/>
            </a:pPr>
            <a:r>
              <a:t/>
            </a:r>
            <a:endParaRPr>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nvSpPr>
        <p:spPr>
          <a:xfrm>
            <a:off x="300950" y="426475"/>
            <a:ext cx="85743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 sz="2400">
                <a:solidFill>
                  <a:schemeClr val="dk1"/>
                </a:solidFill>
              </a:rPr>
              <a:t>Are we benefiting anemic ICU patients by transfusing??</a:t>
            </a:r>
            <a:endParaRPr b="1" sz="2400">
              <a:solidFill>
                <a:schemeClr val="dk1"/>
              </a:solidFill>
            </a:endParaRPr>
          </a:p>
        </p:txBody>
      </p:sp>
      <p:sp>
        <p:nvSpPr>
          <p:cNvPr id="68" name="Google Shape;68;p15"/>
          <p:cNvSpPr txBox="1"/>
          <p:nvPr/>
        </p:nvSpPr>
        <p:spPr>
          <a:xfrm>
            <a:off x="463250" y="1322275"/>
            <a:ext cx="8249700" cy="3057900"/>
          </a:xfrm>
          <a:prstGeom prst="rect">
            <a:avLst/>
          </a:prstGeom>
          <a:noFill/>
          <a:ln>
            <a:noFill/>
          </a:ln>
        </p:spPr>
        <p:txBody>
          <a:bodyPr anchorCtr="0" anchor="t" bIns="91425" lIns="91425" spcFirstLastPara="1" rIns="91425" wrap="square" tIns="91425">
            <a:spAutoFit/>
          </a:bodyPr>
          <a:lstStyle/>
          <a:p>
            <a:pPr indent="-336550" lvl="0" marL="457200" rtl="0" algn="l">
              <a:lnSpc>
                <a:spcPct val="150000"/>
              </a:lnSpc>
              <a:spcBef>
                <a:spcPts val="1000"/>
              </a:spcBef>
              <a:spcAft>
                <a:spcPts val="0"/>
              </a:spcAft>
              <a:buClr>
                <a:schemeClr val="accent2"/>
              </a:buClr>
              <a:buSzPts val="1700"/>
              <a:buChar char="●"/>
            </a:pPr>
            <a:r>
              <a:rPr lang="ko" sz="1700">
                <a:solidFill>
                  <a:schemeClr val="accent2"/>
                </a:solidFill>
              </a:rPr>
              <a:t>Our project addresses questions around the impact and mechanism of responses to </a:t>
            </a:r>
            <a:r>
              <a:rPr b="1" lang="ko" sz="1700">
                <a:solidFill>
                  <a:srgbClr val="980000"/>
                </a:solidFill>
              </a:rPr>
              <a:t>RBC transfusion</a:t>
            </a:r>
            <a:r>
              <a:rPr lang="ko" sz="1700">
                <a:solidFill>
                  <a:schemeClr val="accent2"/>
                </a:solidFill>
              </a:rPr>
              <a:t>. </a:t>
            </a:r>
            <a:endParaRPr sz="1700">
              <a:solidFill>
                <a:schemeClr val="accent2"/>
              </a:solidFill>
            </a:endParaRPr>
          </a:p>
          <a:p>
            <a:pPr indent="-336550" lvl="0" marL="457200" rtl="0" algn="l">
              <a:lnSpc>
                <a:spcPct val="150000"/>
              </a:lnSpc>
              <a:spcBef>
                <a:spcPts val="0"/>
              </a:spcBef>
              <a:spcAft>
                <a:spcPts val="0"/>
              </a:spcAft>
              <a:buClr>
                <a:schemeClr val="accent2"/>
              </a:buClr>
              <a:buSzPts val="1700"/>
              <a:buChar char="●"/>
            </a:pPr>
            <a:r>
              <a:rPr lang="ko" sz="1700">
                <a:solidFill>
                  <a:schemeClr val="accent2"/>
                </a:solidFill>
              </a:rPr>
              <a:t>20~30% of ICU patients have moderate ~ severe anemia</a:t>
            </a:r>
            <a:endParaRPr sz="1700">
              <a:solidFill>
                <a:schemeClr val="accent2"/>
              </a:solidFill>
            </a:endParaRPr>
          </a:p>
          <a:p>
            <a:pPr indent="-336550" lvl="0" marL="457200" rtl="0" algn="l">
              <a:lnSpc>
                <a:spcPct val="150000"/>
              </a:lnSpc>
              <a:spcBef>
                <a:spcPts val="0"/>
              </a:spcBef>
              <a:spcAft>
                <a:spcPts val="0"/>
              </a:spcAft>
              <a:buClr>
                <a:schemeClr val="accent2"/>
              </a:buClr>
              <a:buSzPts val="1700"/>
              <a:buChar char="●"/>
            </a:pPr>
            <a:r>
              <a:rPr b="1" lang="ko" sz="1700">
                <a:solidFill>
                  <a:srgbClr val="980000"/>
                </a:solidFill>
              </a:rPr>
              <a:t>RBC transfusion</a:t>
            </a:r>
            <a:r>
              <a:rPr lang="ko" sz="1700">
                <a:solidFill>
                  <a:schemeClr val="accent2"/>
                </a:solidFill>
              </a:rPr>
              <a:t> in ICU aims to improve oxygen-carrying capacity</a:t>
            </a:r>
            <a:endParaRPr sz="1700">
              <a:solidFill>
                <a:schemeClr val="accent2"/>
              </a:solidFill>
            </a:endParaRPr>
          </a:p>
          <a:p>
            <a:pPr indent="0" lvl="0" marL="457200" rtl="0" algn="l">
              <a:lnSpc>
                <a:spcPct val="150000"/>
              </a:lnSpc>
              <a:spcBef>
                <a:spcPts val="1000"/>
              </a:spcBef>
              <a:spcAft>
                <a:spcPts val="0"/>
              </a:spcAft>
              <a:buNone/>
            </a:pPr>
            <a:r>
              <a:rPr lang="ko" sz="1700">
                <a:solidFill>
                  <a:schemeClr val="accent2"/>
                </a:solidFill>
              </a:rPr>
              <a:t>                                                            (and SHOULD NOT not worsen SpO2!)</a:t>
            </a:r>
            <a:endParaRPr sz="1700">
              <a:solidFill>
                <a:schemeClr val="accent2"/>
              </a:solidFill>
            </a:endParaRPr>
          </a:p>
          <a:p>
            <a:pPr indent="-336550" lvl="0" marL="457200" rtl="0" algn="l">
              <a:lnSpc>
                <a:spcPct val="150000"/>
              </a:lnSpc>
              <a:spcBef>
                <a:spcPts val="1000"/>
              </a:spcBef>
              <a:spcAft>
                <a:spcPts val="0"/>
              </a:spcAft>
              <a:buClr>
                <a:schemeClr val="dk1"/>
              </a:buClr>
              <a:buSzPts val="1700"/>
              <a:buChar char="●"/>
            </a:pPr>
            <a:r>
              <a:rPr lang="ko" sz="1700">
                <a:solidFill>
                  <a:schemeClr val="dk1"/>
                </a:solidFill>
              </a:rPr>
              <a:t>The physiological effects of RBC transfusion in ICU patients are variable, and the benefit of the transfusion is hard to assess.</a:t>
            </a:r>
            <a:endParaRPr sz="2500">
              <a:solidFill>
                <a:schemeClr val="dk2"/>
              </a:solidFill>
            </a:endParaRPr>
          </a:p>
        </p:txBody>
      </p:sp>
      <p:pic>
        <p:nvPicPr>
          <p:cNvPr id="69" name="Google Shape;69;p15" title="sticky-notes.png"/>
          <p:cNvPicPr preferRelativeResize="0"/>
          <p:nvPr/>
        </p:nvPicPr>
        <p:blipFill>
          <a:blip r:embed="rId3">
            <a:alphaModFix/>
          </a:blip>
          <a:stretch>
            <a:fillRect/>
          </a:stretch>
        </p:blipFill>
        <p:spPr>
          <a:xfrm>
            <a:off x="1134900" y="567675"/>
            <a:ext cx="6523174" cy="4261825"/>
          </a:xfrm>
          <a:prstGeom prst="rect">
            <a:avLst/>
          </a:prstGeom>
          <a:noFill/>
          <a:ln>
            <a:noFill/>
          </a:ln>
        </p:spPr>
      </p:pic>
      <p:grpSp>
        <p:nvGrpSpPr>
          <p:cNvPr id="70" name="Google Shape;70;p15"/>
          <p:cNvGrpSpPr/>
          <p:nvPr/>
        </p:nvGrpSpPr>
        <p:grpSpPr>
          <a:xfrm>
            <a:off x="1997063" y="1738150"/>
            <a:ext cx="4347000" cy="2335713"/>
            <a:chOff x="2202925" y="1731213"/>
            <a:chExt cx="4347000" cy="2335713"/>
          </a:xfrm>
        </p:grpSpPr>
        <p:sp>
          <p:nvSpPr>
            <p:cNvPr id="71" name="Google Shape;71;p15"/>
            <p:cNvSpPr txBox="1"/>
            <p:nvPr/>
          </p:nvSpPr>
          <p:spPr>
            <a:xfrm>
              <a:off x="3131075" y="1731213"/>
              <a:ext cx="32319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 sz="2500">
                  <a:solidFill>
                    <a:schemeClr val="dk1"/>
                  </a:solidFill>
                </a:rPr>
                <a:t>Choosing Wisely</a:t>
              </a:r>
              <a:r>
                <a:rPr b="1" baseline="30000" lang="ko" sz="2500">
                  <a:solidFill>
                    <a:schemeClr val="dk1"/>
                  </a:solidFill>
                </a:rPr>
                <a:t>®</a:t>
              </a:r>
              <a:endParaRPr baseline="30000" sz="3300">
                <a:solidFill>
                  <a:schemeClr val="dk1"/>
                </a:solidFill>
              </a:endParaRPr>
            </a:p>
          </p:txBody>
        </p:sp>
        <p:sp>
          <p:nvSpPr>
            <p:cNvPr id="72" name="Google Shape;72;p15"/>
            <p:cNvSpPr txBox="1"/>
            <p:nvPr/>
          </p:nvSpPr>
          <p:spPr>
            <a:xfrm>
              <a:off x="2202925" y="2443925"/>
              <a:ext cx="4347000" cy="16230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600"/>
                </a:spcBef>
                <a:spcAft>
                  <a:spcPts val="0"/>
                </a:spcAft>
                <a:buNone/>
              </a:pPr>
              <a:r>
                <a:rPr b="1" i="1" lang="ko" sz="2100">
                  <a:solidFill>
                    <a:srgbClr val="0000FF"/>
                  </a:solidFill>
                </a:rPr>
                <a:t>Don't transfuse RBCs</a:t>
              </a:r>
              <a:r>
                <a:rPr i="1" lang="ko" sz="2100">
                  <a:solidFill>
                    <a:schemeClr val="dk1"/>
                  </a:solidFill>
                </a:rPr>
                <a:t> in hemodynamically stable, non-bleeding critically ill patients with </a:t>
              </a:r>
              <a:r>
                <a:rPr b="1" i="1" lang="ko" sz="2100">
                  <a:solidFill>
                    <a:srgbClr val="0000FF"/>
                  </a:solidFill>
                </a:rPr>
                <a:t>Hb  &gt; 7 mg/dL</a:t>
              </a:r>
              <a:endParaRPr b="1" sz="2100">
                <a:solidFill>
                  <a:srgbClr val="0000FF"/>
                </a:solidFill>
              </a:endParaRPr>
            </a:p>
          </p:txBody>
        </p:sp>
      </p:grpSp>
      <p:pic>
        <p:nvPicPr>
          <p:cNvPr id="73" name="Google Shape;73;p15" title="Screenshot 2025-04-27 at 10.44.36 AM.png"/>
          <p:cNvPicPr preferRelativeResize="0"/>
          <p:nvPr/>
        </p:nvPicPr>
        <p:blipFill>
          <a:blip r:embed="rId4">
            <a:alphaModFix amt="58999"/>
          </a:blip>
          <a:stretch>
            <a:fillRect/>
          </a:stretch>
        </p:blipFill>
        <p:spPr>
          <a:xfrm>
            <a:off x="2411824" y="1460873"/>
            <a:ext cx="1514211" cy="461700"/>
          </a:xfrm>
          <a:prstGeom prst="rect">
            <a:avLst/>
          </a:prstGeom>
          <a:noFill/>
          <a:ln>
            <a:noFill/>
          </a:ln>
        </p:spPr>
      </p:pic>
      <p:pic>
        <p:nvPicPr>
          <p:cNvPr id="74" name="Google Shape;74;p15" title="Screenshot 2025-04-27 at 10.42.28 AM.png"/>
          <p:cNvPicPr preferRelativeResize="0"/>
          <p:nvPr/>
        </p:nvPicPr>
        <p:blipFill>
          <a:blip r:embed="rId5">
            <a:alphaModFix amt="66000"/>
          </a:blip>
          <a:stretch>
            <a:fillRect/>
          </a:stretch>
        </p:blipFill>
        <p:spPr>
          <a:xfrm>
            <a:off x="5498999" y="1405325"/>
            <a:ext cx="918275" cy="461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type="title"/>
          </p:nvPr>
        </p:nvSpPr>
        <p:spPr>
          <a:xfrm>
            <a:off x="0" y="107425"/>
            <a:ext cx="90630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ko"/>
              <a:t>Background: </a:t>
            </a:r>
            <a:r>
              <a:rPr b="1" lang="ko">
                <a:solidFill>
                  <a:srgbClr val="CC0000"/>
                </a:solidFill>
              </a:rPr>
              <a:t>RBC </a:t>
            </a:r>
            <a:r>
              <a:rPr b="1" lang="ko"/>
              <a:t>transfusion and SpO2 (blood O2) levels</a:t>
            </a:r>
            <a:endParaRPr b="1"/>
          </a:p>
        </p:txBody>
      </p:sp>
      <p:pic>
        <p:nvPicPr>
          <p:cNvPr id="80" name="Google Shape;80;p16"/>
          <p:cNvPicPr preferRelativeResize="0"/>
          <p:nvPr/>
        </p:nvPicPr>
        <p:blipFill>
          <a:blip r:embed="rId3">
            <a:alphaModFix/>
          </a:blip>
          <a:stretch>
            <a:fillRect/>
          </a:stretch>
        </p:blipFill>
        <p:spPr>
          <a:xfrm>
            <a:off x="1021450" y="734875"/>
            <a:ext cx="6953626" cy="3863874"/>
          </a:xfrm>
          <a:prstGeom prst="rect">
            <a:avLst/>
          </a:prstGeom>
          <a:noFill/>
          <a:ln>
            <a:noFill/>
          </a:ln>
        </p:spPr>
      </p:pic>
      <p:sp>
        <p:nvSpPr>
          <p:cNvPr id="81" name="Google Shape;81;p16"/>
          <p:cNvSpPr txBox="1"/>
          <p:nvPr/>
        </p:nvSpPr>
        <p:spPr>
          <a:xfrm>
            <a:off x="5814600" y="4758600"/>
            <a:ext cx="3329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1300">
                <a:solidFill>
                  <a:schemeClr val="dk2"/>
                </a:solidFill>
              </a:rPr>
              <a:t>Turgeman A. et al </a:t>
            </a:r>
            <a:r>
              <a:rPr i="1" lang="ko" sz="1300">
                <a:solidFill>
                  <a:schemeClr val="dk2"/>
                </a:solidFill>
              </a:rPr>
              <a:t>Am. J. Clin. Path.</a:t>
            </a:r>
            <a:r>
              <a:rPr lang="ko" sz="1300">
                <a:solidFill>
                  <a:schemeClr val="dk2"/>
                </a:solidFill>
              </a:rPr>
              <a:t> 2021</a:t>
            </a:r>
            <a:endParaRPr sz="1300">
              <a:solidFill>
                <a:schemeClr val="dk2"/>
              </a:solidFill>
            </a:endParaRPr>
          </a:p>
        </p:txBody>
      </p:sp>
      <p:sp>
        <p:nvSpPr>
          <p:cNvPr id="82" name="Google Shape;82;p16"/>
          <p:cNvSpPr txBox="1"/>
          <p:nvPr/>
        </p:nvSpPr>
        <p:spPr>
          <a:xfrm>
            <a:off x="72900" y="4595550"/>
            <a:ext cx="44118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ko" sz="1700">
                <a:solidFill>
                  <a:schemeClr val="dk2"/>
                </a:solidFill>
              </a:rPr>
              <a:t>meaningful outcomes: NONE captured (!)</a:t>
            </a:r>
            <a:endParaRPr i="1" sz="1700">
              <a:solidFill>
                <a:schemeClr val="dk2"/>
              </a:solidFill>
            </a:endParaRPr>
          </a:p>
        </p:txBody>
      </p:sp>
      <p:pic>
        <p:nvPicPr>
          <p:cNvPr id="83" name="Google Shape;83;p16"/>
          <p:cNvPicPr preferRelativeResize="0"/>
          <p:nvPr/>
        </p:nvPicPr>
        <p:blipFill>
          <a:blip r:embed="rId4">
            <a:alphaModFix/>
          </a:blip>
          <a:stretch>
            <a:fillRect/>
          </a:stretch>
        </p:blipFill>
        <p:spPr>
          <a:xfrm>
            <a:off x="3814450" y="1834125"/>
            <a:ext cx="9144000"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nvSpPr>
        <p:spPr>
          <a:xfrm>
            <a:off x="475800" y="501800"/>
            <a:ext cx="53763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 sz="2300">
                <a:solidFill>
                  <a:schemeClr val="dk1"/>
                </a:solidFill>
              </a:rPr>
              <a:t>Project Question: How It Evolved</a:t>
            </a:r>
            <a:endParaRPr b="1" sz="2300">
              <a:solidFill>
                <a:schemeClr val="dk1"/>
              </a:solidFill>
            </a:endParaRPr>
          </a:p>
        </p:txBody>
      </p:sp>
      <p:sp>
        <p:nvSpPr>
          <p:cNvPr id="89" name="Google Shape;89;p17"/>
          <p:cNvSpPr txBox="1"/>
          <p:nvPr/>
        </p:nvSpPr>
        <p:spPr>
          <a:xfrm>
            <a:off x="461250" y="2970475"/>
            <a:ext cx="80757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1800" u="sng">
                <a:solidFill>
                  <a:srgbClr val="980000"/>
                </a:solidFill>
              </a:rPr>
              <a:t>Team-REFINED Question:</a:t>
            </a:r>
            <a:r>
              <a:rPr lang="ko" sz="1800">
                <a:solidFill>
                  <a:srgbClr val="980000"/>
                </a:solidFill>
              </a:rPr>
              <a:t>  Does the pattern of SpO2 response (</a:t>
            </a:r>
            <a:r>
              <a:rPr b="1" i="1" lang="ko" sz="1800">
                <a:solidFill>
                  <a:srgbClr val="980000"/>
                </a:solidFill>
              </a:rPr>
              <a:t>adjusted for FiO2</a:t>
            </a:r>
            <a:r>
              <a:rPr lang="ko" sz="1800">
                <a:solidFill>
                  <a:srgbClr val="980000"/>
                </a:solidFill>
              </a:rPr>
              <a:t>) following RBC transfusion predict hospital </a:t>
            </a:r>
            <a:r>
              <a:rPr b="1" i="1" lang="ko" sz="1800">
                <a:solidFill>
                  <a:srgbClr val="980000"/>
                </a:solidFill>
              </a:rPr>
              <a:t>mortality</a:t>
            </a:r>
            <a:r>
              <a:rPr lang="ko" sz="1800">
                <a:solidFill>
                  <a:srgbClr val="980000"/>
                </a:solidFill>
              </a:rPr>
              <a:t> or </a:t>
            </a:r>
            <a:r>
              <a:rPr lang="ko" sz="1800">
                <a:solidFill>
                  <a:srgbClr val="980000"/>
                </a:solidFill>
              </a:rPr>
              <a:t>LOS in adult patients? </a:t>
            </a:r>
            <a:endParaRPr sz="1800">
              <a:solidFill>
                <a:srgbClr val="980000"/>
              </a:solidFill>
            </a:endParaRPr>
          </a:p>
          <a:p>
            <a:pPr indent="0" lvl="0" marL="0" rtl="0" algn="l">
              <a:spcBef>
                <a:spcPts val="0"/>
              </a:spcBef>
              <a:spcAft>
                <a:spcPts val="0"/>
              </a:spcAft>
              <a:buNone/>
            </a:pPr>
            <a:r>
              <a:t/>
            </a:r>
            <a:endParaRPr b="1" i="1" sz="1800">
              <a:solidFill>
                <a:srgbClr val="980000"/>
              </a:solidFill>
            </a:endParaRPr>
          </a:p>
        </p:txBody>
      </p:sp>
      <p:sp>
        <p:nvSpPr>
          <p:cNvPr id="90" name="Google Shape;90;p17"/>
          <p:cNvSpPr txBox="1"/>
          <p:nvPr/>
        </p:nvSpPr>
        <p:spPr>
          <a:xfrm>
            <a:off x="461250" y="1116800"/>
            <a:ext cx="74493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1800" u="sng">
                <a:solidFill>
                  <a:srgbClr val="0000FF"/>
                </a:solidFill>
              </a:rPr>
              <a:t>Initial Question</a:t>
            </a:r>
            <a:r>
              <a:rPr lang="ko" sz="1800" u="sng">
                <a:solidFill>
                  <a:srgbClr val="0000FF"/>
                </a:solidFill>
              </a:rPr>
              <a:t>:</a:t>
            </a:r>
            <a:r>
              <a:rPr lang="ko" sz="1800">
                <a:solidFill>
                  <a:srgbClr val="0000FF"/>
                </a:solidFill>
              </a:rPr>
              <a:t> </a:t>
            </a:r>
            <a:r>
              <a:rPr lang="ko" sz="1800">
                <a:solidFill>
                  <a:srgbClr val="0000FF"/>
                </a:solidFill>
              </a:rPr>
              <a:t>Does the pattern of SpO2 response following red blood cell transfusion predict hospital length of stay in adult patients, and is this response influenced by baseline FiO2 or S/F ratio?</a:t>
            </a:r>
            <a:endParaRPr sz="2600">
              <a:solidFill>
                <a:schemeClr val="dk2"/>
              </a:solidFill>
            </a:endParaRPr>
          </a:p>
        </p:txBody>
      </p:sp>
      <p:pic>
        <p:nvPicPr>
          <p:cNvPr id="91" name="Google Shape;91;p17"/>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type="title"/>
          </p:nvPr>
        </p:nvSpPr>
        <p:spPr>
          <a:xfrm>
            <a:off x="0" y="107425"/>
            <a:ext cx="90630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ko"/>
              <a:t>Background: </a:t>
            </a:r>
            <a:r>
              <a:rPr b="1" lang="ko">
                <a:solidFill>
                  <a:srgbClr val="CC0000"/>
                </a:solidFill>
              </a:rPr>
              <a:t>RBC </a:t>
            </a:r>
            <a:r>
              <a:rPr b="1" lang="ko"/>
              <a:t>transfusion and SpO2 (blood O2) levels</a:t>
            </a:r>
            <a:endParaRPr b="1"/>
          </a:p>
        </p:txBody>
      </p:sp>
      <p:pic>
        <p:nvPicPr>
          <p:cNvPr id="97" name="Google Shape;97;p18"/>
          <p:cNvPicPr preferRelativeResize="0"/>
          <p:nvPr/>
        </p:nvPicPr>
        <p:blipFill>
          <a:blip r:embed="rId3">
            <a:alphaModFix/>
          </a:blip>
          <a:stretch>
            <a:fillRect/>
          </a:stretch>
        </p:blipFill>
        <p:spPr>
          <a:xfrm>
            <a:off x="1021450" y="734875"/>
            <a:ext cx="6953626" cy="3863874"/>
          </a:xfrm>
          <a:prstGeom prst="rect">
            <a:avLst/>
          </a:prstGeom>
          <a:noFill/>
          <a:ln>
            <a:noFill/>
          </a:ln>
        </p:spPr>
      </p:pic>
      <p:sp>
        <p:nvSpPr>
          <p:cNvPr id="98" name="Google Shape;98;p18"/>
          <p:cNvSpPr txBox="1"/>
          <p:nvPr/>
        </p:nvSpPr>
        <p:spPr>
          <a:xfrm>
            <a:off x="5814600" y="4758600"/>
            <a:ext cx="3329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1300">
                <a:solidFill>
                  <a:schemeClr val="dk2"/>
                </a:solidFill>
              </a:rPr>
              <a:t>Turgeman A. et al </a:t>
            </a:r>
            <a:r>
              <a:rPr i="1" lang="ko" sz="1300">
                <a:solidFill>
                  <a:schemeClr val="dk2"/>
                </a:solidFill>
              </a:rPr>
              <a:t>Am. J. Clin. Path.</a:t>
            </a:r>
            <a:r>
              <a:rPr lang="ko" sz="1300">
                <a:solidFill>
                  <a:schemeClr val="dk2"/>
                </a:solidFill>
              </a:rPr>
              <a:t> 2021</a:t>
            </a:r>
            <a:endParaRPr sz="1300">
              <a:solidFill>
                <a:schemeClr val="dk2"/>
              </a:solidFill>
            </a:endParaRPr>
          </a:p>
        </p:txBody>
      </p:sp>
      <p:sp>
        <p:nvSpPr>
          <p:cNvPr id="99" name="Google Shape;99;p18"/>
          <p:cNvSpPr txBox="1"/>
          <p:nvPr/>
        </p:nvSpPr>
        <p:spPr>
          <a:xfrm>
            <a:off x="72900" y="4595550"/>
            <a:ext cx="44118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ko" sz="1700">
                <a:solidFill>
                  <a:schemeClr val="dk2"/>
                </a:solidFill>
              </a:rPr>
              <a:t>meaningful outcomes: NONE captured (!)</a:t>
            </a:r>
            <a:endParaRPr i="1" sz="1700">
              <a:solidFill>
                <a:schemeClr val="dk2"/>
              </a:solidFill>
            </a:endParaRPr>
          </a:p>
        </p:txBody>
      </p:sp>
      <p:pic>
        <p:nvPicPr>
          <p:cNvPr id="100" name="Google Shape;100;p18"/>
          <p:cNvPicPr preferRelativeResize="0"/>
          <p:nvPr/>
        </p:nvPicPr>
        <p:blipFill>
          <a:blip r:embed="rId4">
            <a:alphaModFix/>
          </a:blip>
          <a:stretch>
            <a:fillRect/>
          </a:stretch>
        </p:blipFill>
        <p:spPr>
          <a:xfrm>
            <a:off x="-40500" y="0"/>
            <a:ext cx="9144000"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9"/>
          <p:cNvSpPr txBox="1"/>
          <p:nvPr>
            <p:ph type="title"/>
          </p:nvPr>
        </p:nvSpPr>
        <p:spPr>
          <a:xfrm>
            <a:off x="723550" y="398750"/>
            <a:ext cx="75591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ko"/>
              <a:t>Data Sources</a:t>
            </a:r>
            <a:endParaRPr b="1"/>
          </a:p>
        </p:txBody>
      </p:sp>
      <p:sp>
        <p:nvSpPr>
          <p:cNvPr id="106" name="Google Shape;106;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457200" rtl="0" algn="l">
              <a:spcBef>
                <a:spcPts val="1200"/>
              </a:spcBef>
              <a:spcAft>
                <a:spcPts val="0"/>
              </a:spcAft>
              <a:buNone/>
            </a:pPr>
            <a:r>
              <a:rPr b="1" lang="ko">
                <a:solidFill>
                  <a:schemeClr val="dk1"/>
                </a:solidFill>
              </a:rPr>
              <a:t>PhysioNet: </a:t>
            </a:r>
            <a:r>
              <a:rPr lang="ko">
                <a:solidFill>
                  <a:srgbClr val="0366D6"/>
                </a:solidFill>
                <a:highlight>
                  <a:srgbClr val="FFFFFF"/>
                </a:highlight>
                <a:uFill>
                  <a:noFill/>
                </a:uFill>
                <a:hlinkClick r:id="rId3">
                  <a:extLst>
                    <a:ext uri="{A12FA001-AC4F-418D-AE19-62706E023703}">
                      <ahyp:hlinkClr val="tx"/>
                    </a:ext>
                  </a:extLst>
                </a:hlinkClick>
              </a:rPr>
              <a:t>eICU(I) Collaborative Research Database</a:t>
            </a:r>
            <a:endParaRPr>
              <a:solidFill>
                <a:srgbClr val="0366D6"/>
              </a:solidFill>
              <a:highlight>
                <a:srgbClr val="FFFFFF"/>
              </a:highlight>
            </a:endParaRPr>
          </a:p>
          <a:p>
            <a:pPr indent="0" lvl="0" marL="457200" rtl="0" algn="l">
              <a:spcBef>
                <a:spcPts val="1200"/>
              </a:spcBef>
              <a:spcAft>
                <a:spcPts val="0"/>
              </a:spcAft>
              <a:buNone/>
            </a:pPr>
            <a:r>
              <a:rPr lang="ko">
                <a:solidFill>
                  <a:srgbClr val="212529"/>
                </a:solidFill>
                <a:highlight>
                  <a:srgbClr val="FFFFFF"/>
                </a:highlight>
              </a:rPr>
              <a:t>Multi-center database comprising deidentified health data associated with over 200,000 admissions to ICUs across the United States between 2014-2015.</a:t>
            </a:r>
            <a:endParaRPr b="1">
              <a:solidFill>
                <a:schemeClr val="dk1"/>
              </a:solidFill>
            </a:endParaRPr>
          </a:p>
          <a:p>
            <a:pPr indent="0" lvl="0" marL="0" rtl="0" algn="l">
              <a:spcBef>
                <a:spcPts val="1200"/>
              </a:spcBef>
              <a:spcAft>
                <a:spcPts val="0"/>
              </a:spcAft>
              <a:buNone/>
            </a:pPr>
            <a:r>
              <a:t/>
            </a:r>
            <a:endParaRPr>
              <a:solidFill>
                <a:schemeClr val="dk1"/>
              </a:solidFill>
            </a:endParaRPr>
          </a:p>
          <a:p>
            <a:pPr indent="0" lvl="0" marL="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ko"/>
              <a:t>Key </a:t>
            </a:r>
            <a:r>
              <a:rPr b="1" lang="ko"/>
              <a:t>Variables: Dictionary</a:t>
            </a:r>
            <a:endParaRPr b="1"/>
          </a:p>
        </p:txBody>
      </p:sp>
      <p:sp>
        <p:nvSpPr>
          <p:cNvPr id="112" name="Google Shape;112;p20"/>
          <p:cNvSpPr txBox="1"/>
          <p:nvPr>
            <p:ph idx="1" type="body"/>
          </p:nvPr>
        </p:nvSpPr>
        <p:spPr>
          <a:xfrm>
            <a:off x="311700" y="1266425"/>
            <a:ext cx="8520600" cy="36378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Clr>
                <a:schemeClr val="dk1"/>
              </a:buClr>
              <a:buSzPts val="1400"/>
              <a:buChar char="●"/>
            </a:pPr>
            <a:r>
              <a:rPr b="1" lang="ko" sz="1400" u="sng">
                <a:solidFill>
                  <a:schemeClr val="dk1"/>
                </a:solidFill>
              </a:rPr>
              <a:t>Outcomes:</a:t>
            </a:r>
            <a:r>
              <a:rPr b="1" lang="ko" sz="1400">
                <a:solidFill>
                  <a:schemeClr val="dk1"/>
                </a:solidFill>
              </a:rPr>
              <a:t> </a:t>
            </a:r>
            <a:r>
              <a:rPr lang="ko" sz="1400">
                <a:solidFill>
                  <a:schemeClr val="dk1"/>
                </a:solidFill>
              </a:rPr>
              <a:t> ICU mortality, LOS </a:t>
            </a:r>
            <a:endParaRPr sz="1400">
              <a:solidFill>
                <a:schemeClr val="dk1"/>
              </a:solidFill>
            </a:endParaRPr>
          </a:p>
          <a:p>
            <a:pPr indent="-317500" lvl="0" marL="457200" rtl="0" algn="l">
              <a:lnSpc>
                <a:spcPct val="200000"/>
              </a:lnSpc>
              <a:spcBef>
                <a:spcPts val="0"/>
              </a:spcBef>
              <a:spcAft>
                <a:spcPts val="0"/>
              </a:spcAft>
              <a:buClr>
                <a:schemeClr val="dk1"/>
              </a:buClr>
              <a:buSzPts val="1400"/>
              <a:buChar char="●"/>
            </a:pPr>
            <a:r>
              <a:rPr b="1" lang="ko" sz="1400" u="sng">
                <a:solidFill>
                  <a:schemeClr val="dk1"/>
                </a:solidFill>
              </a:rPr>
              <a:t>Predictors:</a:t>
            </a:r>
            <a:r>
              <a:rPr lang="ko" sz="1400">
                <a:solidFill>
                  <a:schemeClr val="dk1"/>
                </a:solidFill>
              </a:rPr>
              <a:t> </a:t>
            </a:r>
            <a:r>
              <a:rPr lang="ko" sz="1400">
                <a:solidFill>
                  <a:schemeClr val="dk1"/>
                </a:solidFill>
              </a:rPr>
              <a:t>change in SpO2 pattern</a:t>
            </a:r>
            <a:endParaRPr sz="1400">
              <a:solidFill>
                <a:schemeClr val="dk1"/>
              </a:solidFill>
            </a:endParaRPr>
          </a:p>
          <a:p>
            <a:pPr indent="-317500" lvl="0" marL="457200" rtl="0" algn="l">
              <a:lnSpc>
                <a:spcPct val="200000"/>
              </a:lnSpc>
              <a:spcBef>
                <a:spcPts val="0"/>
              </a:spcBef>
              <a:spcAft>
                <a:spcPts val="0"/>
              </a:spcAft>
              <a:buClr>
                <a:schemeClr val="dk1"/>
              </a:buClr>
              <a:buSzPts val="1400"/>
              <a:buChar char="●"/>
            </a:pPr>
            <a:r>
              <a:rPr b="1" lang="ko" sz="1400" u="sng">
                <a:solidFill>
                  <a:schemeClr val="dk1"/>
                </a:solidFill>
              </a:rPr>
              <a:t>Covariates:</a:t>
            </a:r>
            <a:r>
              <a:rPr lang="ko" sz="1400">
                <a:solidFill>
                  <a:schemeClr val="dk1"/>
                </a:solidFill>
              </a:rPr>
              <a:t> </a:t>
            </a:r>
            <a:endParaRPr sz="1400">
              <a:solidFill>
                <a:schemeClr val="dk1"/>
              </a:solidFill>
            </a:endParaRPr>
          </a:p>
          <a:p>
            <a:pPr indent="-317500" lvl="0" marL="914400" rtl="0" algn="l">
              <a:lnSpc>
                <a:spcPct val="200000"/>
              </a:lnSpc>
              <a:spcBef>
                <a:spcPts val="0"/>
              </a:spcBef>
              <a:spcAft>
                <a:spcPts val="0"/>
              </a:spcAft>
              <a:buClr>
                <a:schemeClr val="dk1"/>
              </a:buClr>
              <a:buSzPts val="1400"/>
              <a:buChar char="●"/>
            </a:pPr>
            <a:r>
              <a:rPr lang="ko" sz="1400">
                <a:solidFill>
                  <a:schemeClr val="dk1"/>
                </a:solidFill>
              </a:rPr>
              <a:t>age, gender, ethnicity</a:t>
            </a:r>
            <a:endParaRPr sz="1400">
              <a:solidFill>
                <a:schemeClr val="dk1"/>
              </a:solidFill>
            </a:endParaRPr>
          </a:p>
          <a:p>
            <a:pPr indent="-317500" lvl="0" marL="914400" rtl="0" algn="l">
              <a:lnSpc>
                <a:spcPct val="200000"/>
              </a:lnSpc>
              <a:spcBef>
                <a:spcPts val="0"/>
              </a:spcBef>
              <a:spcAft>
                <a:spcPts val="0"/>
              </a:spcAft>
              <a:buClr>
                <a:schemeClr val="dk1"/>
              </a:buClr>
              <a:buSzPts val="1400"/>
              <a:buChar char="●"/>
            </a:pPr>
            <a:r>
              <a:rPr lang="ko" sz="1400">
                <a:solidFill>
                  <a:schemeClr val="dk1"/>
                </a:solidFill>
              </a:rPr>
              <a:t>Hgb (blood count), lactate (O2 deficiency)</a:t>
            </a:r>
            <a:endParaRPr sz="1400">
              <a:solidFill>
                <a:schemeClr val="dk1"/>
              </a:solidFill>
            </a:endParaRPr>
          </a:p>
          <a:p>
            <a:pPr indent="-317500" lvl="0" marL="914400" rtl="0" algn="l">
              <a:lnSpc>
                <a:spcPct val="200000"/>
              </a:lnSpc>
              <a:spcBef>
                <a:spcPts val="0"/>
              </a:spcBef>
              <a:spcAft>
                <a:spcPts val="0"/>
              </a:spcAft>
              <a:buClr>
                <a:schemeClr val="dk1"/>
              </a:buClr>
              <a:buSzPts val="1400"/>
              <a:buChar char="●"/>
            </a:pPr>
            <a:r>
              <a:rPr lang="ko" sz="1400">
                <a:solidFill>
                  <a:schemeClr val="dk1"/>
                </a:solidFill>
              </a:rPr>
              <a:t>APACHE score, Charlson score</a:t>
            </a:r>
            <a:endParaRPr sz="1400">
              <a:solidFill>
                <a:schemeClr val="dk1"/>
              </a:solidFill>
            </a:endParaRPr>
          </a:p>
          <a:p>
            <a:pPr indent="-317500" lvl="0" marL="914400" rtl="0" algn="l">
              <a:lnSpc>
                <a:spcPct val="200000"/>
              </a:lnSpc>
              <a:spcBef>
                <a:spcPts val="0"/>
              </a:spcBef>
              <a:spcAft>
                <a:spcPts val="0"/>
              </a:spcAft>
              <a:buClr>
                <a:schemeClr val="dk1"/>
              </a:buClr>
              <a:buSzPts val="1400"/>
              <a:buChar char="●"/>
            </a:pPr>
            <a:r>
              <a:rPr lang="ko" sz="1400">
                <a:solidFill>
                  <a:schemeClr val="dk1"/>
                </a:solidFill>
              </a:rPr>
              <a:t>baseline FiO2, base S/F ratio</a:t>
            </a:r>
            <a:endParaRPr sz="1400">
              <a:solidFill>
                <a:schemeClr val="dk1"/>
              </a:solidFill>
            </a:endParaRPr>
          </a:p>
          <a:p>
            <a:pPr indent="-317500" lvl="0" marL="914400" rtl="0" algn="l">
              <a:lnSpc>
                <a:spcPct val="200000"/>
              </a:lnSpc>
              <a:spcBef>
                <a:spcPts val="0"/>
              </a:spcBef>
              <a:spcAft>
                <a:spcPts val="0"/>
              </a:spcAft>
              <a:buClr>
                <a:schemeClr val="dk1"/>
              </a:buClr>
              <a:buSzPts val="1400"/>
              <a:buChar char="●"/>
            </a:pPr>
            <a:r>
              <a:rPr lang="ko" sz="1400">
                <a:solidFill>
                  <a:schemeClr val="dk1"/>
                </a:solidFill>
              </a:rPr>
              <a:t>sepsis, chronic lung disease</a:t>
            </a:r>
            <a:endParaRPr sz="1400">
              <a:solidFill>
                <a:schemeClr val="dk1"/>
              </a:solidFill>
            </a:endParaRPr>
          </a:p>
          <a:p>
            <a:pPr indent="-317500" lvl="0" marL="914400" rtl="0" algn="l">
              <a:lnSpc>
                <a:spcPct val="200000"/>
              </a:lnSpc>
              <a:spcBef>
                <a:spcPts val="0"/>
              </a:spcBef>
              <a:spcAft>
                <a:spcPts val="0"/>
              </a:spcAft>
              <a:buClr>
                <a:schemeClr val="dk1"/>
              </a:buClr>
              <a:buSzPts val="1400"/>
              <a:buChar char="●"/>
            </a:pPr>
            <a:r>
              <a:rPr lang="ko" sz="1400">
                <a:solidFill>
                  <a:schemeClr val="dk1"/>
                </a:solidFill>
              </a:rPr>
              <a:t>vasopressor</a:t>
            </a:r>
            <a:endParaRPr sz="14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1"/>
          <p:cNvSpPr txBox="1"/>
          <p:nvPr>
            <p:ph type="title"/>
          </p:nvPr>
        </p:nvSpPr>
        <p:spPr>
          <a:xfrm>
            <a:off x="238250" y="-12175"/>
            <a:ext cx="1728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ko" u="sng"/>
              <a:t>Workflow:</a:t>
            </a:r>
            <a:endParaRPr b="1" u="sng"/>
          </a:p>
        </p:txBody>
      </p:sp>
      <p:sp>
        <p:nvSpPr>
          <p:cNvPr id="118" name="Google Shape;118;p21"/>
          <p:cNvSpPr txBox="1"/>
          <p:nvPr>
            <p:ph idx="1" type="body"/>
          </p:nvPr>
        </p:nvSpPr>
        <p:spPr>
          <a:xfrm>
            <a:off x="238250" y="947250"/>
            <a:ext cx="8094000" cy="38013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935"/>
              <a:buFont typeface="Arial"/>
              <a:buNone/>
            </a:pPr>
            <a:r>
              <a:rPr lang="ko" sz="2029"/>
              <a:t>Connect to BigQuery via Colab and extract </a:t>
            </a:r>
            <a:r>
              <a:rPr b="1" lang="ko" sz="2029">
                <a:solidFill>
                  <a:srgbClr val="980000"/>
                </a:solidFill>
              </a:rPr>
              <a:t>RBC transfusion </a:t>
            </a:r>
            <a:r>
              <a:rPr lang="ko" sz="2029"/>
              <a:t>data</a:t>
            </a:r>
            <a:endParaRPr sz="2029"/>
          </a:p>
          <a:p>
            <a:pPr indent="0" lvl="0" marL="0" rtl="0" algn="l">
              <a:lnSpc>
                <a:spcPct val="150000"/>
              </a:lnSpc>
              <a:spcBef>
                <a:spcPts val="1200"/>
              </a:spcBef>
              <a:spcAft>
                <a:spcPts val="0"/>
              </a:spcAft>
              <a:buClr>
                <a:schemeClr val="dk1"/>
              </a:buClr>
              <a:buSzPts val="935"/>
              <a:buFont typeface="Arial"/>
              <a:buNone/>
            </a:pPr>
            <a:r>
              <a:rPr lang="ko" sz="2029"/>
              <a:t>Keep first transfusion for multiple-transfusion patients</a:t>
            </a:r>
            <a:endParaRPr sz="2029"/>
          </a:p>
          <a:p>
            <a:pPr indent="0" lvl="0" marL="0" rtl="0" algn="l">
              <a:lnSpc>
                <a:spcPct val="150000"/>
              </a:lnSpc>
              <a:spcBef>
                <a:spcPts val="1200"/>
              </a:spcBef>
              <a:spcAft>
                <a:spcPts val="0"/>
              </a:spcAft>
              <a:buClr>
                <a:schemeClr val="dk1"/>
              </a:buClr>
              <a:buSzPts val="935"/>
              <a:buFont typeface="Arial"/>
              <a:buNone/>
            </a:pPr>
            <a:r>
              <a:rPr lang="ko" sz="2029"/>
              <a:t>Exclude patients based on certain criteria</a:t>
            </a:r>
            <a:endParaRPr sz="2029"/>
          </a:p>
          <a:p>
            <a:pPr indent="0" lvl="0" marL="0" rtl="0" algn="l">
              <a:lnSpc>
                <a:spcPct val="150000"/>
              </a:lnSpc>
              <a:spcBef>
                <a:spcPts val="1200"/>
              </a:spcBef>
              <a:spcAft>
                <a:spcPts val="0"/>
              </a:spcAft>
              <a:buClr>
                <a:schemeClr val="dk1"/>
              </a:buClr>
              <a:buSzPts val="935"/>
              <a:buFont typeface="Arial"/>
              <a:buNone/>
            </a:pPr>
            <a:r>
              <a:rPr lang="ko" sz="2029"/>
              <a:t>Add data on covariates</a:t>
            </a:r>
            <a:endParaRPr sz="2029"/>
          </a:p>
          <a:p>
            <a:pPr indent="0" lvl="0" marL="0" rtl="0" algn="l">
              <a:lnSpc>
                <a:spcPct val="150000"/>
              </a:lnSpc>
              <a:spcBef>
                <a:spcPts val="1200"/>
              </a:spcBef>
              <a:spcAft>
                <a:spcPts val="0"/>
              </a:spcAft>
              <a:buClr>
                <a:schemeClr val="dk1"/>
              </a:buClr>
              <a:buSzPts val="935"/>
              <a:buFont typeface="Arial"/>
              <a:buNone/>
            </a:pPr>
            <a:r>
              <a:rPr lang="ko" sz="2029"/>
              <a:t>Clean O2 flow data and add to datasets</a:t>
            </a:r>
            <a:endParaRPr sz="2029"/>
          </a:p>
          <a:p>
            <a:pPr indent="0" lvl="0" marL="0" rtl="0" algn="l">
              <a:lnSpc>
                <a:spcPct val="150000"/>
              </a:lnSpc>
              <a:spcBef>
                <a:spcPts val="1200"/>
              </a:spcBef>
              <a:spcAft>
                <a:spcPts val="1200"/>
              </a:spcAft>
              <a:buClr>
                <a:schemeClr val="dk1"/>
              </a:buClr>
              <a:buSzPts val="935"/>
              <a:buFont typeface="Arial"/>
              <a:buNone/>
            </a:pPr>
            <a:r>
              <a:rPr lang="ko" sz="2029"/>
              <a:t>Finalize dataset and build the models</a:t>
            </a:r>
            <a:endParaRPr sz="2130"/>
          </a:p>
        </p:txBody>
      </p:sp>
      <p:sp>
        <p:nvSpPr>
          <p:cNvPr id="119" name="Google Shape;119;p21"/>
          <p:cNvSpPr/>
          <p:nvPr/>
        </p:nvSpPr>
        <p:spPr>
          <a:xfrm rot="5400000">
            <a:off x="1972900" y="1382000"/>
            <a:ext cx="294600" cy="254700"/>
          </a:xfrm>
          <a:prstGeom prst="chevron">
            <a:avLst>
              <a:gd fmla="val 50000" name="adj"/>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120" name="Google Shape;120;p21"/>
          <p:cNvSpPr/>
          <p:nvPr/>
        </p:nvSpPr>
        <p:spPr>
          <a:xfrm rot="5400000">
            <a:off x="1972900" y="2636925"/>
            <a:ext cx="294600" cy="254700"/>
          </a:xfrm>
          <a:prstGeom prst="chevron">
            <a:avLst>
              <a:gd fmla="val 50000" name="adj"/>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121" name="Google Shape;121;p21"/>
          <p:cNvSpPr/>
          <p:nvPr/>
        </p:nvSpPr>
        <p:spPr>
          <a:xfrm rot="5400000">
            <a:off x="1972900" y="3891850"/>
            <a:ext cx="294600" cy="254700"/>
          </a:xfrm>
          <a:prstGeom prst="chevron">
            <a:avLst>
              <a:gd fmla="val 50000" name="adj"/>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122" name="Google Shape;122;p21"/>
          <p:cNvSpPr/>
          <p:nvPr/>
        </p:nvSpPr>
        <p:spPr>
          <a:xfrm rot="5400000">
            <a:off x="1972900" y="3188913"/>
            <a:ext cx="294600" cy="254700"/>
          </a:xfrm>
          <a:prstGeom prst="chevron">
            <a:avLst>
              <a:gd fmla="val 50000" name="adj"/>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123" name="Google Shape;123;p21"/>
          <p:cNvSpPr txBox="1"/>
          <p:nvPr/>
        </p:nvSpPr>
        <p:spPr>
          <a:xfrm>
            <a:off x="6010050" y="4546625"/>
            <a:ext cx="3003600" cy="542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i="1" lang="ko" sz="2324">
                <a:solidFill>
                  <a:srgbClr val="980000"/>
                </a:solidFill>
              </a:rPr>
              <a:t>SpO2ial foRCes</a:t>
            </a:r>
            <a:endParaRPr sz="1000">
              <a:solidFill>
                <a:schemeClr val="dk2"/>
              </a:solidFill>
            </a:endParaRPr>
          </a:p>
        </p:txBody>
      </p:sp>
      <p:sp>
        <p:nvSpPr>
          <p:cNvPr id="124" name="Google Shape;124;p21"/>
          <p:cNvSpPr/>
          <p:nvPr/>
        </p:nvSpPr>
        <p:spPr>
          <a:xfrm rot="5400000">
            <a:off x="1972900" y="2084925"/>
            <a:ext cx="294600" cy="254700"/>
          </a:xfrm>
          <a:prstGeom prst="chevron">
            <a:avLst>
              <a:gd fmla="val 50000" name="adj"/>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